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70" r:id="rId3"/>
    <p:sldId id="489" r:id="rId4"/>
    <p:sldId id="521" r:id="rId5"/>
    <p:sldId id="518" r:id="rId6"/>
    <p:sldId id="522" r:id="rId7"/>
    <p:sldId id="496" r:id="rId8"/>
    <p:sldId id="509" r:id="rId9"/>
    <p:sldId id="494" r:id="rId10"/>
    <p:sldId id="519" r:id="rId11"/>
    <p:sldId id="500" r:id="rId12"/>
    <p:sldId id="439" r:id="rId13"/>
    <p:sldId id="440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066FF"/>
    <a:srgbClr val="339933"/>
    <a:srgbClr val="93D412"/>
    <a:srgbClr val="6B9EDB"/>
    <a:srgbClr val="4DBB50"/>
    <a:srgbClr val="194E8F"/>
    <a:srgbClr val="66FF66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5017" autoAdjust="0"/>
  </p:normalViewPr>
  <p:slideViewPr>
    <p:cSldViewPr>
      <p:cViewPr varScale="1">
        <p:scale>
          <a:sx n="89" d="100"/>
          <a:sy n="89" d="100"/>
        </p:scale>
        <p:origin x="13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CC77E-48F6-4BB9-A383-2C968A5871A5}" type="doc">
      <dgm:prSet loTypeId="urn:microsoft.com/office/officeart/2005/8/layout/vList3#1" loCatId="list" qsTypeId="urn:microsoft.com/office/officeart/2005/8/quickstyle/3d6" qsCatId="3D" csTypeId="urn:microsoft.com/office/officeart/2005/8/colors/colorful3" csCatId="colorful" phldr="1"/>
      <dgm:spPr/>
    </dgm:pt>
    <dgm:pt modelId="{85EE311F-1D2D-46DF-8A09-4BC306649803}" type="pres">
      <dgm:prSet presAssocID="{860CC77E-48F6-4BB9-A383-2C968A5871A5}" presName="linearFlow" presStyleCnt="0">
        <dgm:presLayoutVars>
          <dgm:dir/>
          <dgm:resizeHandles val="exact"/>
        </dgm:presLayoutVars>
      </dgm:prSet>
      <dgm:spPr/>
    </dgm:pt>
  </dgm:ptLst>
  <dgm:cxnLst>
    <dgm:cxn modelId="{DF17EC10-8A52-4809-9155-44FF3B73D671}" type="presOf" srcId="{860CC77E-48F6-4BB9-A383-2C968A5871A5}" destId="{85EE311F-1D2D-46DF-8A09-4BC306649803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CC77E-48F6-4BB9-A383-2C968A5871A5}" type="doc">
      <dgm:prSet loTypeId="urn:microsoft.com/office/officeart/2005/8/layout/vList3#1" loCatId="list" qsTypeId="urn:microsoft.com/office/officeart/2005/8/quickstyle/3d6" qsCatId="3D" csTypeId="urn:microsoft.com/office/officeart/2005/8/colors/colorful3" csCatId="colorful" phldr="1"/>
      <dgm:spPr/>
    </dgm:pt>
    <dgm:pt modelId="{85EE311F-1D2D-46DF-8A09-4BC306649803}" type="pres">
      <dgm:prSet presAssocID="{860CC77E-48F6-4BB9-A383-2C968A5871A5}" presName="linearFlow" presStyleCnt="0">
        <dgm:presLayoutVars>
          <dgm:dir/>
          <dgm:resizeHandles val="exact"/>
        </dgm:presLayoutVars>
      </dgm:prSet>
      <dgm:spPr/>
    </dgm:pt>
  </dgm:ptLst>
  <dgm:cxnLst>
    <dgm:cxn modelId="{BDDC2E79-2508-4F6E-B21A-F64674FEC086}" type="presOf" srcId="{860CC77E-48F6-4BB9-A383-2C968A5871A5}" destId="{85EE311F-1D2D-46DF-8A09-4BC306649803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CC77E-48F6-4BB9-A383-2C968A5871A5}" type="doc">
      <dgm:prSet loTypeId="urn:microsoft.com/office/officeart/2005/8/layout/vList3#1" loCatId="list" qsTypeId="urn:microsoft.com/office/officeart/2005/8/quickstyle/3d6" qsCatId="3D" csTypeId="urn:microsoft.com/office/officeart/2005/8/colors/colorful3" csCatId="colorful" phldr="1"/>
      <dgm:spPr/>
    </dgm:pt>
    <dgm:pt modelId="{85EE311F-1D2D-46DF-8A09-4BC306649803}" type="pres">
      <dgm:prSet presAssocID="{860CC77E-48F6-4BB9-A383-2C968A5871A5}" presName="linearFlow" presStyleCnt="0">
        <dgm:presLayoutVars>
          <dgm:dir/>
          <dgm:resizeHandles val="exact"/>
        </dgm:presLayoutVars>
      </dgm:prSet>
      <dgm:spPr/>
    </dgm:pt>
  </dgm:ptLst>
  <dgm:cxnLst>
    <dgm:cxn modelId="{6E63C1AC-DFED-47FE-B4C4-EC2339EB9018}" type="presOf" srcId="{860CC77E-48F6-4BB9-A383-2C968A5871A5}" destId="{85EE311F-1D2D-46DF-8A09-4BC306649803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CC77E-48F6-4BB9-A383-2C968A5871A5}" type="doc">
      <dgm:prSet loTypeId="urn:microsoft.com/office/officeart/2005/8/layout/vList3#1" loCatId="list" qsTypeId="urn:microsoft.com/office/officeart/2005/8/quickstyle/3d6" qsCatId="3D" csTypeId="urn:microsoft.com/office/officeart/2005/8/colors/colorful3" csCatId="colorful" phldr="1"/>
      <dgm:spPr/>
    </dgm:pt>
    <dgm:pt modelId="{85EE311F-1D2D-46DF-8A09-4BC306649803}" type="pres">
      <dgm:prSet presAssocID="{860CC77E-48F6-4BB9-A383-2C968A5871A5}" presName="linearFlow" presStyleCnt="0">
        <dgm:presLayoutVars>
          <dgm:dir/>
          <dgm:resizeHandles val="exact"/>
        </dgm:presLayoutVars>
      </dgm:prSet>
      <dgm:spPr/>
    </dgm:pt>
  </dgm:ptLst>
  <dgm:cxnLst>
    <dgm:cxn modelId="{B6A67907-EFD3-4AD4-A5F6-571D5FCD5429}" type="presOf" srcId="{860CC77E-48F6-4BB9-A383-2C968A5871A5}" destId="{85EE311F-1D2D-46DF-8A09-4BC306649803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0CC77E-48F6-4BB9-A383-2C968A5871A5}" type="doc">
      <dgm:prSet loTypeId="urn:microsoft.com/office/officeart/2005/8/layout/vList3#1" loCatId="list" qsTypeId="urn:microsoft.com/office/officeart/2005/8/quickstyle/3d6" qsCatId="3D" csTypeId="urn:microsoft.com/office/officeart/2005/8/colors/colorful3" csCatId="colorful" phldr="1"/>
      <dgm:spPr/>
    </dgm:pt>
    <dgm:pt modelId="{85EE311F-1D2D-46DF-8A09-4BC306649803}" type="pres">
      <dgm:prSet presAssocID="{860CC77E-48F6-4BB9-A383-2C968A5871A5}" presName="linearFlow" presStyleCnt="0">
        <dgm:presLayoutVars>
          <dgm:dir/>
          <dgm:resizeHandles val="exact"/>
        </dgm:presLayoutVars>
      </dgm:prSet>
      <dgm:spPr/>
    </dgm:pt>
  </dgm:ptLst>
  <dgm:cxnLst>
    <dgm:cxn modelId="{315152E9-3178-4B6F-B4DE-44F79654FDB4}" type="presOf" srcId="{860CC77E-48F6-4BB9-A383-2C968A5871A5}" destId="{85EE311F-1D2D-46DF-8A09-4BC306649803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0CC77E-48F6-4BB9-A383-2C968A5871A5}" type="doc">
      <dgm:prSet loTypeId="urn:microsoft.com/office/officeart/2005/8/layout/vList3#1" loCatId="list" qsTypeId="urn:microsoft.com/office/officeart/2005/8/quickstyle/3d6" qsCatId="3D" csTypeId="urn:microsoft.com/office/officeart/2005/8/colors/colorful3" csCatId="colorful" phldr="1"/>
      <dgm:spPr/>
    </dgm:pt>
    <dgm:pt modelId="{85EE311F-1D2D-46DF-8A09-4BC306649803}" type="pres">
      <dgm:prSet presAssocID="{860CC77E-48F6-4BB9-A383-2C968A5871A5}" presName="linearFlow" presStyleCnt="0">
        <dgm:presLayoutVars>
          <dgm:dir/>
          <dgm:resizeHandles val="exact"/>
        </dgm:presLayoutVars>
      </dgm:prSet>
      <dgm:spPr/>
    </dgm:pt>
  </dgm:ptLst>
  <dgm:cxnLst>
    <dgm:cxn modelId="{2D5C5D14-EC88-4AE4-98AD-3266F2C9291A}" type="presOf" srcId="{860CC77E-48F6-4BB9-A383-2C968A5871A5}" destId="{85EE311F-1D2D-46DF-8A09-4BC306649803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0CC77E-48F6-4BB9-A383-2C968A5871A5}" type="doc">
      <dgm:prSet loTypeId="urn:microsoft.com/office/officeart/2005/8/layout/vList3#1" loCatId="list" qsTypeId="urn:microsoft.com/office/officeart/2005/8/quickstyle/3d6" qsCatId="3D" csTypeId="urn:microsoft.com/office/officeart/2005/8/colors/colorful3" csCatId="colorful" phldr="1"/>
      <dgm:spPr/>
    </dgm:pt>
    <dgm:pt modelId="{85EE311F-1D2D-46DF-8A09-4BC306649803}" type="pres">
      <dgm:prSet presAssocID="{860CC77E-48F6-4BB9-A383-2C968A5871A5}" presName="linearFlow" presStyleCnt="0">
        <dgm:presLayoutVars>
          <dgm:dir/>
          <dgm:resizeHandles val="exact"/>
        </dgm:presLayoutVars>
      </dgm:prSet>
      <dgm:spPr/>
    </dgm:pt>
  </dgm:ptLst>
  <dgm:cxnLst>
    <dgm:cxn modelId="{FAE3648B-C6BE-4258-807C-64092E8AF45C}" type="presOf" srcId="{860CC77E-48F6-4BB9-A383-2C968A5871A5}" destId="{85EE311F-1D2D-46DF-8A09-4BC306649803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0CC77E-48F6-4BB9-A383-2C968A5871A5}" type="doc">
      <dgm:prSet loTypeId="urn:microsoft.com/office/officeart/2005/8/layout/vList3#1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EE311F-1D2D-46DF-8A09-4BC306649803}" type="pres">
      <dgm:prSet presAssocID="{860CC77E-48F6-4BB9-A383-2C968A5871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98003-B9B1-4BEC-94B1-34CE44BDE262}" type="presOf" srcId="{860CC77E-48F6-4BB9-A383-2C968A5871A5}" destId="{85EE311F-1D2D-46DF-8A09-4BC306649803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8BC3-C36C-478E-9118-9FF5357F44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3FC4-93E5-4968-ACC6-BF6AF6B77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5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добрый день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284-4955-47C2-B86E-76659179F5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0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62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473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005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3437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952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217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128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44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966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647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340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A11B-BC05-4C21-A9FD-BAE500F5EE9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CCF6-5D42-4EE7-9CBE-9882D167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4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6200000">
            <a:off x="-1821677" y="3393281"/>
            <a:ext cx="6858000" cy="71438"/>
          </a:xfrm>
          <a:prstGeom prst="rect">
            <a:avLst/>
          </a:prstGeom>
          <a:solidFill>
            <a:srgbClr val="6B9EDB"/>
          </a:solidFill>
          <a:ln>
            <a:solidFill>
              <a:srgbClr val="6B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17232"/>
            <a:ext cx="9144000" cy="71438"/>
          </a:xfrm>
          <a:prstGeom prst="rect">
            <a:avLst/>
          </a:prstGeom>
          <a:solidFill>
            <a:srgbClr val="6B9EDB"/>
          </a:solidFill>
          <a:ln>
            <a:solidFill>
              <a:srgbClr val="6B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Picture 3" descr="F:\презентация\photo_1046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095" b="54284"/>
          <a:stretch>
            <a:fillRect/>
          </a:stretch>
        </p:blipFill>
        <p:spPr bwMode="auto">
          <a:xfrm>
            <a:off x="0" y="0"/>
            <a:ext cx="9144000" cy="278605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Users\fgu242422\Pictures\для презентации\kray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-30576"/>
            <a:ext cx="3643306" cy="5835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5008" y="628652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660108"/>
            <a:ext cx="9144000" cy="7143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object 4"/>
          <p:cNvSpPr/>
          <p:nvPr/>
        </p:nvSpPr>
        <p:spPr>
          <a:xfrm>
            <a:off x="7067896" y="188640"/>
            <a:ext cx="1896592" cy="2157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Заголовок 5"/>
          <p:cNvSpPr txBox="1">
            <a:spLocks/>
          </p:cNvSpPr>
          <p:nvPr/>
        </p:nvSpPr>
        <p:spPr>
          <a:xfrm>
            <a:off x="1803402" y="1556792"/>
            <a:ext cx="7159158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Личный кабинет Кадастрового инженера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535914" y="3883047"/>
            <a:ext cx="8498686" cy="17281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Хрущева Александра Леонидовна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Заместитель начальника отдела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обеспечения ведения ЕГРН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филиала ФГБУ «ФКП Росреестра»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по Красноярскому краю</a:t>
            </a:r>
            <a:endParaRPr lang="ru-RU" sz="16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62865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Красноярск 2018 г.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359" r="48812" b="8382"/>
          <a:stretch/>
        </p:blipFill>
        <p:spPr>
          <a:xfrm>
            <a:off x="179512" y="2053017"/>
            <a:ext cx="3455027" cy="2997860"/>
          </a:xfrm>
          <a:prstGeom prst="rect">
            <a:avLst/>
          </a:prstGeom>
        </p:spPr>
      </p:pic>
      <p:grpSp>
        <p:nvGrpSpPr>
          <p:cNvPr id="2" name="Группа 23"/>
          <p:cNvGrpSpPr/>
          <p:nvPr/>
        </p:nvGrpSpPr>
        <p:grpSpPr>
          <a:xfrm>
            <a:off x="684925" y="1"/>
            <a:ext cx="8209717" cy="764704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77502"/>
              <a:ext cx="5675691" cy="50168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608799" y="1188223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/>
          <p:cNvPicPr/>
          <p:nvPr/>
        </p:nvPicPr>
        <p:blipFill rotWithShape="1">
          <a:blip r:embed="rId3" cstate="print"/>
          <a:srcRect l="11203" t="5811" r="10711" b="74349"/>
          <a:stretch/>
        </p:blipFill>
        <p:spPr bwMode="auto">
          <a:xfrm>
            <a:off x="684925" y="836712"/>
            <a:ext cx="8209717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72616" y="-315416"/>
            <a:ext cx="10513168" cy="662473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815" t="34880" r="19288" b="23121"/>
          <a:stretch/>
        </p:blipFill>
        <p:spPr>
          <a:xfrm>
            <a:off x="2051720" y="2993570"/>
            <a:ext cx="6842923" cy="2311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785" y="5666952"/>
            <a:ext cx="4476750" cy="7143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1520" y="2494288"/>
            <a:ext cx="1280849" cy="375949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лево 22"/>
          <p:cNvSpPr/>
          <p:nvPr/>
        </p:nvSpPr>
        <p:spPr>
          <a:xfrm flipH="1">
            <a:off x="1727870" y="3494188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лево 23"/>
          <p:cNvSpPr/>
          <p:nvPr/>
        </p:nvSpPr>
        <p:spPr>
          <a:xfrm rot="5400000" flipH="1">
            <a:off x="5065086" y="5247702"/>
            <a:ext cx="541385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2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4451111"/>
              </p:ext>
            </p:extLst>
          </p:nvPr>
        </p:nvGraphicFramePr>
        <p:xfrm>
          <a:off x="-972616" y="-315416"/>
          <a:ext cx="105131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23"/>
          <p:cNvGrpSpPr/>
          <p:nvPr/>
        </p:nvGrpSpPr>
        <p:grpSpPr>
          <a:xfrm>
            <a:off x="621879" y="123787"/>
            <a:ext cx="8272764" cy="640917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77502"/>
              <a:ext cx="5675691" cy="50168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708052" y="1277502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/>
          <p:nvPr/>
        </p:nvPicPr>
        <p:blipFill rotWithShape="1">
          <a:blip r:embed="rId7" cstate="print"/>
          <a:srcRect l="22214" t="28621" r="23691" b="27365"/>
          <a:stretch/>
        </p:blipFill>
        <p:spPr bwMode="auto">
          <a:xfrm>
            <a:off x="3922961" y="1917402"/>
            <a:ext cx="4537471" cy="229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34885" y="1892328"/>
            <a:ext cx="2300833" cy="285752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8" cstate="print"/>
          <a:srcRect l="11203" t="5811" r="10711" b="74349"/>
          <a:stretch/>
        </p:blipFill>
        <p:spPr bwMode="auto">
          <a:xfrm>
            <a:off x="621878" y="836713"/>
            <a:ext cx="8272765" cy="935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9" cstate="print"/>
          <a:srcRect l="20698" t="28358" r="22930" b="11045"/>
          <a:stretch/>
        </p:blipFill>
        <p:spPr bwMode="auto">
          <a:xfrm>
            <a:off x="3922961" y="4234195"/>
            <a:ext cx="4537471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34885" y="4349427"/>
            <a:ext cx="2304256" cy="288032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10"/>
          <a:srcRect l="60823" t="30978" r="19295" b="16572"/>
          <a:stretch/>
        </p:blipFill>
        <p:spPr bwMode="auto">
          <a:xfrm>
            <a:off x="621877" y="2835317"/>
            <a:ext cx="2293938" cy="2466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Стрелка влево 14"/>
          <p:cNvSpPr/>
          <p:nvPr/>
        </p:nvSpPr>
        <p:spPr>
          <a:xfrm flipH="1">
            <a:off x="3095538" y="4941168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 flipH="1">
            <a:off x="3095538" y="2996952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74927" y="3557106"/>
            <a:ext cx="1280849" cy="375949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74927" y="4604305"/>
            <a:ext cx="1280849" cy="375949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2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24-gkn-p-as6\Общая\Отдел обеспечения ведения кадастра\10-Гладкая Елена Сергеевна\горячая линия\imgprevie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47927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2640902"/>
            <a:ext cx="3357586" cy="1508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rial" pitchFamily="34" charset="0"/>
              </a:rPr>
              <a:t>Хрущева </a:t>
            </a:r>
            <a:r>
              <a:rPr lang="ru-RU" sz="16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rial" pitchFamily="34" charset="0"/>
              </a:rPr>
              <a:t>александра</a:t>
            </a:r>
            <a:r>
              <a:rPr lang="ru-RU" sz="16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6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rial" pitchFamily="34" charset="0"/>
              </a:rPr>
              <a:t>леонидовна</a:t>
            </a:r>
            <a:endParaRPr lang="ru-RU" sz="1600" b="1" cap="all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cs typeface="Arial" pitchFamily="34" charset="0"/>
              </a:rPr>
              <a:t>Заместитель начальника отдела обеспечения ведения ЕГРН</a:t>
            </a: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FF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714884"/>
            <a:ext cx="3456384" cy="1508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rial" pitchFamily="34" charset="0"/>
              </a:rPr>
              <a:t>Федорова </a:t>
            </a:r>
            <a:r>
              <a:rPr lang="ru-RU" sz="16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rial" pitchFamily="34" charset="0"/>
              </a:rPr>
              <a:t>яна</a:t>
            </a:r>
            <a:r>
              <a:rPr lang="ru-RU" sz="16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6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rial" pitchFamily="34" charset="0"/>
              </a:rPr>
              <a:t>игоревна</a:t>
            </a:r>
            <a:endParaRPr lang="ru-RU" sz="1600" b="1" cap="all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cs typeface="Arial" pitchFamily="34" charset="0"/>
              </a:rPr>
              <a:t>Инженер 2 категории отдела обеспечения ведения ЕГРН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2640902"/>
            <a:ext cx="4823966" cy="150817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228-66-68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IP 2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160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4714884"/>
            <a:ext cx="4752528" cy="150817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228-66-68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IP 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2471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23"/>
          <p:cNvGrpSpPr/>
          <p:nvPr/>
        </p:nvGrpSpPr>
        <p:grpSpPr>
          <a:xfrm>
            <a:off x="1259632" y="66690"/>
            <a:ext cx="8030458" cy="770022"/>
            <a:chOff x="1500166" y="1030774"/>
            <a:chExt cx="6387207" cy="9565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72333" y="1030774"/>
              <a:ext cx="5715040" cy="956548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just"/>
              <a:r>
                <a:rPr lang="ru-RU" sz="2000" b="1" cap="all" dirty="0" smtClean="0">
                  <a:solidFill>
                    <a:schemeClr val="bg1"/>
                  </a:solidFill>
                  <a:cs typeface="Arial" pitchFamily="34" charset="0"/>
                </a:rPr>
                <a:t>ИНФОРМАЦИОНАЯ ПОДДЕРЖКА ФИЛИАЛА</a:t>
              </a:r>
            </a:p>
          </p:txBody>
        </p:sp>
        <p:sp>
          <p:nvSpPr>
            <p:cNvPr id="16" name="4-конечная звезда 15"/>
            <p:cNvSpPr/>
            <p:nvPr/>
          </p:nvSpPr>
          <p:spPr>
            <a:xfrm>
              <a:off x="1678761" y="1316071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 descr="\\r24-gkn-p-as6\Общая\Отдел обеспечения ведения кадастра\10-Гладкая Елена Сергеевна\горячая линия\imgpreview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39" y="1064729"/>
            <a:ext cx="3009900" cy="134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732" y="2780928"/>
            <a:ext cx="916531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БЛАГОДАРЮ ЗА ВНИМАНИЕ!</a:t>
            </a:r>
            <a:endParaRPr lang="ru-RU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584" y="238200"/>
            <a:ext cx="1835696" cy="227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41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12306" r="19410" b="67273"/>
          <a:stretch/>
        </p:blipFill>
        <p:spPr bwMode="auto">
          <a:xfrm>
            <a:off x="684925" y="1039351"/>
            <a:ext cx="8209718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50862" y="1532280"/>
            <a:ext cx="2071702" cy="642942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5" t="49323" r="14565" b="36896"/>
          <a:stretch/>
        </p:blipFill>
        <p:spPr bwMode="auto">
          <a:xfrm>
            <a:off x="684925" y="2967532"/>
            <a:ext cx="8209718" cy="147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23"/>
          <p:cNvGrpSpPr/>
          <p:nvPr/>
        </p:nvGrpSpPr>
        <p:grpSpPr>
          <a:xfrm>
            <a:off x="684925" y="1"/>
            <a:ext cx="8209717" cy="764704"/>
            <a:chOff x="1500166" y="1142984"/>
            <a:chExt cx="6192688" cy="83099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989014" y="1277502"/>
              <a:ext cx="5675691" cy="50168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4-конечная звезда 16"/>
            <p:cNvSpPr/>
            <p:nvPr/>
          </p:nvSpPr>
          <p:spPr>
            <a:xfrm>
              <a:off x="1786568" y="1312561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трелка влево 17"/>
          <p:cNvSpPr/>
          <p:nvPr/>
        </p:nvSpPr>
        <p:spPr>
          <a:xfrm rot="5400000" flipH="1">
            <a:off x="5116566" y="2550673"/>
            <a:ext cx="579931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4582480"/>
            <a:ext cx="7558490" cy="5027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292929"/>
                </a:solidFill>
              </a:rPr>
              <a:t>Просмотр сведений о своих </a:t>
            </a:r>
            <a:r>
              <a:rPr lang="ru-RU" sz="1200" b="1" dirty="0">
                <a:solidFill>
                  <a:srgbClr val="292929"/>
                </a:solidFill>
              </a:rPr>
              <a:t>объектах недвижимости 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60609" y="5302673"/>
            <a:ext cx="7558490" cy="5747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292929"/>
                </a:solidFill>
              </a:rPr>
              <a:t>П</a:t>
            </a:r>
            <a:r>
              <a:rPr lang="ru-RU" sz="1200" b="1" dirty="0" smtClean="0">
                <a:solidFill>
                  <a:srgbClr val="292929"/>
                </a:solidFill>
              </a:rPr>
              <a:t>редварительная </a:t>
            </a:r>
            <a:r>
              <a:rPr lang="ru-RU" sz="1200" b="1" dirty="0">
                <a:solidFill>
                  <a:srgbClr val="292929"/>
                </a:solidFill>
              </a:rPr>
              <a:t>автоматизированная проверка </a:t>
            </a:r>
            <a:r>
              <a:rPr lang="ru-RU" sz="1200" b="1" dirty="0" smtClean="0">
                <a:solidFill>
                  <a:srgbClr val="292929"/>
                </a:solidFill>
              </a:rPr>
              <a:t>межевых</a:t>
            </a:r>
            <a:r>
              <a:rPr lang="ru-RU" sz="1200" b="1" dirty="0">
                <a:solidFill>
                  <a:srgbClr val="292929"/>
                </a:solidFill>
              </a:rPr>
              <a:t>, технических планов, карт-планов территории и актов обследования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72426" y="6014900"/>
            <a:ext cx="7558490" cy="5747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292929"/>
                </a:solidFill>
              </a:rPr>
              <a:t>В</a:t>
            </a:r>
            <a:r>
              <a:rPr lang="ru-RU" sz="1200" b="1" dirty="0" smtClean="0">
                <a:solidFill>
                  <a:srgbClr val="292929"/>
                </a:solidFill>
              </a:rPr>
              <a:t>ременное </a:t>
            </a:r>
            <a:r>
              <a:rPr lang="ru-RU" sz="1200" b="1" dirty="0">
                <a:solidFill>
                  <a:srgbClr val="292929"/>
                </a:solidFill>
              </a:rPr>
              <a:t>хранение в электронном хранилище межевых, технических планов, карт-планов территории и актов </a:t>
            </a:r>
            <a:r>
              <a:rPr lang="ru-RU" sz="1200" b="1" dirty="0" smtClean="0">
                <a:solidFill>
                  <a:srgbClr val="292929"/>
                </a:solidFill>
              </a:rPr>
              <a:t>обследования</a:t>
            </a:r>
            <a:endParaRPr lang="ru-RU" sz="1200" b="1" dirty="0">
              <a:solidFill>
                <a:srgbClr val="292929"/>
              </a:solidFill>
            </a:endParaRPr>
          </a:p>
        </p:txBody>
      </p:sp>
      <p:sp>
        <p:nvSpPr>
          <p:cNvPr id="22" name="Стрелка влево 21"/>
          <p:cNvSpPr/>
          <p:nvPr/>
        </p:nvSpPr>
        <p:spPr>
          <a:xfrm rot="5400000" flipH="1">
            <a:off x="7623657" y="4487055"/>
            <a:ext cx="1270872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5400000" flipH="1">
            <a:off x="1258018" y="4112333"/>
            <a:ext cx="579931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19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2356374"/>
              </p:ext>
            </p:extLst>
          </p:nvPr>
        </p:nvGraphicFramePr>
        <p:xfrm>
          <a:off x="-972616" y="-315416"/>
          <a:ext cx="105131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23"/>
          <p:cNvGrpSpPr/>
          <p:nvPr/>
        </p:nvGrpSpPr>
        <p:grpSpPr>
          <a:xfrm>
            <a:off x="642910" y="142852"/>
            <a:ext cx="8251733" cy="621853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19879"/>
              <a:ext cx="5675691" cy="616934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err="1" smtClean="0">
                  <a:solidFill>
                    <a:schemeClr val="bg1"/>
                  </a:solidFill>
                  <a:cs typeface="Arial" pitchFamily="34" charset="0"/>
                </a:rPr>
                <a:t>Госуслуги.есиа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810419" y="1313776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/>
          <p:nvPr/>
        </p:nvPicPr>
        <p:blipFill>
          <a:blip r:embed="rId7" cstate="print"/>
          <a:srcRect l="10823" t="6712" r="9807" b="21693"/>
          <a:stretch>
            <a:fillRect/>
          </a:stretch>
        </p:blipFill>
        <p:spPr bwMode="auto">
          <a:xfrm>
            <a:off x="214282" y="928670"/>
            <a:ext cx="52864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29058" y="2786058"/>
            <a:ext cx="1285884" cy="357190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8" cstate="print"/>
          <a:srcRect l="36398" t="8955" r="37916" b="1900"/>
          <a:stretch>
            <a:fillRect/>
          </a:stretch>
        </p:blipFill>
        <p:spPr bwMode="auto">
          <a:xfrm>
            <a:off x="6037091" y="1412776"/>
            <a:ext cx="28575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 l="11518" t="7490" r="12720" b="9728"/>
          <a:stretch>
            <a:fillRect/>
          </a:stretch>
        </p:blipFill>
        <p:spPr bwMode="auto">
          <a:xfrm>
            <a:off x="214282" y="3878717"/>
            <a:ext cx="45005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лево 12"/>
          <p:cNvSpPr/>
          <p:nvPr/>
        </p:nvSpPr>
        <p:spPr>
          <a:xfrm flipH="1">
            <a:off x="5458594" y="1844824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018793" y="4657612"/>
            <a:ext cx="714380" cy="357190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8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7014359"/>
              </p:ext>
            </p:extLst>
          </p:nvPr>
        </p:nvGraphicFramePr>
        <p:xfrm>
          <a:off x="4088450" y="2512897"/>
          <a:ext cx="2087470" cy="991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23"/>
          <p:cNvGrpSpPr/>
          <p:nvPr/>
        </p:nvGrpSpPr>
        <p:grpSpPr>
          <a:xfrm>
            <a:off x="642910" y="142852"/>
            <a:ext cx="8251733" cy="621853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19879"/>
              <a:ext cx="5675691" cy="616934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810419" y="1313776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/>
          <p:nvPr/>
        </p:nvPicPr>
        <p:blipFill rotWithShape="1">
          <a:blip r:embed="rId7" cstate="print"/>
          <a:srcRect l="10976" t="5811" r="10593" b="75341"/>
          <a:stretch/>
        </p:blipFill>
        <p:spPr bwMode="auto">
          <a:xfrm>
            <a:off x="615557" y="1052736"/>
            <a:ext cx="8279085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779945" y="1844824"/>
            <a:ext cx="1285884" cy="357190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t="53690" r="18742" b="3563"/>
          <a:stretch>
            <a:fillRect/>
          </a:stretch>
        </p:blipFill>
        <p:spPr bwMode="auto">
          <a:xfrm>
            <a:off x="4908285" y="3717032"/>
            <a:ext cx="4235715" cy="30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/>
          <a:srcRect l="33463" t="10521" r="30245" b="49160"/>
          <a:stretch/>
        </p:blipFill>
        <p:spPr>
          <a:xfrm>
            <a:off x="107504" y="2636912"/>
            <a:ext cx="4680520" cy="2924986"/>
          </a:xfrm>
          <a:prstGeom prst="rect">
            <a:avLst/>
          </a:prstGeom>
        </p:spPr>
      </p:pic>
      <p:sp>
        <p:nvSpPr>
          <p:cNvPr id="23" name="Стрелка влево 22"/>
          <p:cNvSpPr/>
          <p:nvPr/>
        </p:nvSpPr>
        <p:spPr>
          <a:xfrm flipH="1">
            <a:off x="4491141" y="3536850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2789733"/>
            <a:ext cx="1440160" cy="430461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9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2883669"/>
              </p:ext>
            </p:extLst>
          </p:nvPr>
        </p:nvGraphicFramePr>
        <p:xfrm>
          <a:off x="-972616" y="-315416"/>
          <a:ext cx="105131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23"/>
          <p:cNvGrpSpPr/>
          <p:nvPr/>
        </p:nvGrpSpPr>
        <p:grpSpPr>
          <a:xfrm>
            <a:off x="684925" y="1"/>
            <a:ext cx="8209717" cy="764704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77502"/>
              <a:ext cx="5675691" cy="50168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608799" y="1188223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/>
          <p:cNvPicPr/>
          <p:nvPr/>
        </p:nvPicPr>
        <p:blipFill rotWithShape="1">
          <a:blip r:embed="rId7" cstate="print"/>
          <a:srcRect l="10465" t="6613" r="10645" b="73547"/>
          <a:stretch/>
        </p:blipFill>
        <p:spPr bwMode="auto">
          <a:xfrm>
            <a:off x="684925" y="836712"/>
            <a:ext cx="8209717" cy="1163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8" cstate="print"/>
          <a:srcRect l="19767" t="27395" r="21242"/>
          <a:stretch>
            <a:fillRect/>
          </a:stretch>
        </p:blipFill>
        <p:spPr bwMode="auto">
          <a:xfrm>
            <a:off x="684925" y="2212924"/>
            <a:ext cx="8209717" cy="42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65706" y="2246702"/>
            <a:ext cx="1418062" cy="318202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2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2883669"/>
              </p:ext>
            </p:extLst>
          </p:nvPr>
        </p:nvGraphicFramePr>
        <p:xfrm>
          <a:off x="-972616" y="-315416"/>
          <a:ext cx="105131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23"/>
          <p:cNvGrpSpPr/>
          <p:nvPr/>
        </p:nvGrpSpPr>
        <p:grpSpPr>
          <a:xfrm>
            <a:off x="684925" y="1"/>
            <a:ext cx="8209717" cy="764704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77502"/>
              <a:ext cx="5675691" cy="50168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608799" y="1188223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/>
          <p:cNvPicPr/>
          <p:nvPr/>
        </p:nvPicPr>
        <p:blipFill rotWithShape="1">
          <a:blip r:embed="rId7" cstate="print"/>
          <a:srcRect l="10970" t="5811" r="10576" b="74349"/>
          <a:stretch/>
        </p:blipFill>
        <p:spPr bwMode="auto">
          <a:xfrm>
            <a:off x="684925" y="836712"/>
            <a:ext cx="8209717" cy="984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8" cstate="print"/>
          <a:srcRect l="19767" t="27395" r="21242" b="40140"/>
          <a:stretch/>
        </p:blipFill>
        <p:spPr bwMode="auto">
          <a:xfrm>
            <a:off x="684925" y="1948947"/>
            <a:ext cx="8172399" cy="186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43608" y="2071678"/>
            <a:ext cx="1535823" cy="205194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925" y="3932487"/>
            <a:ext cx="8091221" cy="1440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925" y="5495948"/>
            <a:ext cx="8091221" cy="1057275"/>
          </a:xfrm>
          <a:prstGeom prst="rect">
            <a:avLst/>
          </a:prstGeom>
        </p:spPr>
      </p:pic>
      <p:sp>
        <p:nvSpPr>
          <p:cNvPr id="12" name="Стрелка влево 11"/>
          <p:cNvSpPr/>
          <p:nvPr/>
        </p:nvSpPr>
        <p:spPr>
          <a:xfrm rot="5400000" flipH="1">
            <a:off x="6709171" y="5217416"/>
            <a:ext cx="550516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33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2356374"/>
              </p:ext>
            </p:extLst>
          </p:nvPr>
        </p:nvGraphicFramePr>
        <p:xfrm>
          <a:off x="-972616" y="-315416"/>
          <a:ext cx="105131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23"/>
          <p:cNvGrpSpPr/>
          <p:nvPr/>
        </p:nvGrpSpPr>
        <p:grpSpPr>
          <a:xfrm>
            <a:off x="684925" y="1"/>
            <a:ext cx="8209717" cy="764704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77502"/>
              <a:ext cx="5675691" cy="50168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786568" y="1312561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/>
          <p:nvPr/>
        </p:nvPicPr>
        <p:blipFill rotWithShape="1">
          <a:blip r:embed="rId7" cstate="print"/>
          <a:srcRect l="22341" t="8093" r="21649" b="60378"/>
          <a:stretch/>
        </p:blipFill>
        <p:spPr bwMode="auto">
          <a:xfrm>
            <a:off x="684925" y="888492"/>
            <a:ext cx="8209717" cy="137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75298" y="1772817"/>
            <a:ext cx="2168507" cy="288032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/>
          <p:nvPr/>
        </p:nvPicPr>
        <p:blipFill rotWithShape="1">
          <a:blip r:embed="rId8" cstate="print"/>
          <a:srcRect l="24699" t="16372" r="44498" b="10091"/>
          <a:stretch/>
        </p:blipFill>
        <p:spPr bwMode="auto">
          <a:xfrm>
            <a:off x="212059" y="2383375"/>
            <a:ext cx="3094987" cy="3760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9" cstate="print"/>
          <a:srcRect l="24365" t="17789" r="44158" b="25363"/>
          <a:stretch/>
        </p:blipFill>
        <p:spPr bwMode="auto">
          <a:xfrm>
            <a:off x="3419872" y="2385723"/>
            <a:ext cx="2520280" cy="3758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10" cstate="print"/>
          <a:srcRect l="25215" t="19836" r="44005" b="7101"/>
          <a:stretch/>
        </p:blipFill>
        <p:spPr bwMode="auto">
          <a:xfrm>
            <a:off x="6072068" y="2383375"/>
            <a:ext cx="2822573" cy="3760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278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6590922"/>
              </p:ext>
            </p:extLst>
          </p:nvPr>
        </p:nvGraphicFramePr>
        <p:xfrm>
          <a:off x="-972616" y="-315416"/>
          <a:ext cx="105131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23"/>
          <p:cNvGrpSpPr/>
          <p:nvPr/>
        </p:nvGrpSpPr>
        <p:grpSpPr>
          <a:xfrm>
            <a:off x="684925" y="123787"/>
            <a:ext cx="8209717" cy="640917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77502"/>
              <a:ext cx="5675691" cy="50168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685472" y="1239278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/>
          <p:nvPr/>
        </p:nvPicPr>
        <p:blipFill rotWithShape="1">
          <a:blip r:embed="rId7" cstate="print"/>
          <a:srcRect l="22148" t="7343" r="22081" b="73335"/>
          <a:stretch/>
        </p:blipFill>
        <p:spPr bwMode="auto">
          <a:xfrm>
            <a:off x="684924" y="980728"/>
            <a:ext cx="8209717" cy="12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64638" y="2513083"/>
            <a:ext cx="4192686" cy="43297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rgbClr val="292929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200" b="1" dirty="0">
                <a:solidFill>
                  <a:srgbClr val="292929"/>
                </a:solidFill>
              </a:rPr>
              <a:t>Выписка из ЕГРН об объекте недвижимости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b="1" dirty="0">
                <a:solidFill>
                  <a:srgbClr val="292929"/>
                </a:solidFill>
              </a:rPr>
              <a:t>Выписка из ЕГРН о кадастровой стоимости объекта недвижимости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b="1" dirty="0">
                <a:solidFill>
                  <a:srgbClr val="292929"/>
                </a:solidFill>
              </a:rPr>
              <a:t>Выписка из ЕГРН о содержании правоустанавливающих документов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b="1" dirty="0">
                <a:solidFill>
                  <a:srgbClr val="292929"/>
                </a:solidFill>
              </a:rPr>
              <a:t>Выписка из ЕГРН о зарегистрированных договорах участия в долевом строительстве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b="1" dirty="0">
                <a:solidFill>
                  <a:srgbClr val="292929"/>
                </a:solidFill>
              </a:rPr>
              <a:t>Выписка из ЕГРН об основных характеристиках и зарегистрированных правах на объект недвижимости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b="1" dirty="0">
                <a:solidFill>
                  <a:srgbClr val="292929"/>
                </a:solidFill>
              </a:rPr>
              <a:t>Выписка из ЕГРН о переходе прав на объект недвижимости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b="1" dirty="0">
                <a:solidFill>
                  <a:srgbClr val="292929"/>
                </a:solidFill>
              </a:rPr>
              <a:t>Выписка о дате получения органом регистрации прав заявления о ГКУ и (или) ГР прав и прилагаемых к нему документов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b="1" dirty="0">
                <a:solidFill>
                  <a:srgbClr val="292929"/>
                </a:solidFill>
              </a:rPr>
              <a:t>Справка о лицах, получивших сведения об объекте недвижимости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8" cstate="print"/>
          <a:srcRect l="25016" t="51134" r="44509" b="16831"/>
          <a:stretch/>
        </p:blipFill>
        <p:spPr bwMode="auto">
          <a:xfrm>
            <a:off x="684924" y="2780928"/>
            <a:ext cx="3455028" cy="2817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трелка влево 12"/>
          <p:cNvSpPr/>
          <p:nvPr/>
        </p:nvSpPr>
        <p:spPr>
          <a:xfrm flipH="1">
            <a:off x="4139952" y="4189730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79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2883669"/>
              </p:ext>
            </p:extLst>
          </p:nvPr>
        </p:nvGraphicFramePr>
        <p:xfrm>
          <a:off x="-972616" y="-315416"/>
          <a:ext cx="105131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23"/>
          <p:cNvGrpSpPr/>
          <p:nvPr/>
        </p:nvGrpSpPr>
        <p:grpSpPr>
          <a:xfrm>
            <a:off x="684925" y="1"/>
            <a:ext cx="8209717" cy="764704"/>
            <a:chOff x="1500166" y="1142984"/>
            <a:chExt cx="6192688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00166" y="1142984"/>
              <a:ext cx="6192688" cy="830997"/>
            </a:xfrm>
            <a:prstGeom prst="rect">
              <a:avLst/>
            </a:prstGeom>
            <a:solidFill>
              <a:srgbClr val="7291D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ru-RU" sz="4800" b="1" cap="all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rPr>
                <a:t>      </a:t>
              </a:r>
              <a:endParaRPr lang="ru-RU" sz="4800" b="1" cap="all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89014" y="1277502"/>
              <a:ext cx="5675691" cy="50168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1260475" algn="l"/>
                </a:tabLst>
                <a:defRPr/>
              </a:pPr>
              <a:r>
                <a:rPr lang="ru-RU" sz="2400" b="1" cap="all" dirty="0" smtClean="0">
                  <a:solidFill>
                    <a:schemeClr val="bg1"/>
                  </a:solidFill>
                  <a:cs typeface="Arial" pitchFamily="34" charset="0"/>
                </a:rPr>
                <a:t>Личный кабинет</a:t>
              </a:r>
              <a:endParaRPr lang="ru-RU" sz="2400" b="1" cap="all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4-конечная звезда 7"/>
            <p:cNvSpPr/>
            <p:nvPr/>
          </p:nvSpPr>
          <p:spPr>
            <a:xfrm>
              <a:off x="1608799" y="1188223"/>
              <a:ext cx="357190" cy="500066"/>
            </a:xfrm>
            <a:prstGeom prst="star4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FEB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28543" r="36955" b="54764"/>
          <a:stretch/>
        </p:blipFill>
        <p:spPr bwMode="auto">
          <a:xfrm>
            <a:off x="651223" y="1916833"/>
            <a:ext cx="4335305" cy="108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33802" r="45257" b="49060"/>
          <a:stretch/>
        </p:blipFill>
        <p:spPr bwMode="auto">
          <a:xfrm>
            <a:off x="5421017" y="1916833"/>
            <a:ext cx="3473625" cy="134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лево 12"/>
          <p:cNvSpPr/>
          <p:nvPr/>
        </p:nvSpPr>
        <p:spPr>
          <a:xfrm flipH="1">
            <a:off x="4811228" y="2024726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32163" r="30667" b="5504"/>
          <a:stretch/>
        </p:blipFill>
        <p:spPr bwMode="auto">
          <a:xfrm>
            <a:off x="4821589" y="3632878"/>
            <a:ext cx="4082630" cy="25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лево 14"/>
          <p:cNvSpPr/>
          <p:nvPr/>
        </p:nvSpPr>
        <p:spPr>
          <a:xfrm rot="5400000" flipH="1">
            <a:off x="6358872" y="3108833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10" cstate="print"/>
          <a:srcRect l="11203" t="5811" r="10711" b="74349"/>
          <a:stretch/>
        </p:blipFill>
        <p:spPr bwMode="auto">
          <a:xfrm>
            <a:off x="651223" y="836712"/>
            <a:ext cx="8243419" cy="1080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6206" y="1881850"/>
            <a:ext cx="1293579" cy="285752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11" cstate="print"/>
          <a:srcRect l="20281" t="27586" r="49725" b="35789"/>
          <a:stretch/>
        </p:blipFill>
        <p:spPr bwMode="auto">
          <a:xfrm>
            <a:off x="109900" y="3632878"/>
            <a:ext cx="2535872" cy="23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 rotWithShape="1">
          <a:blip r:embed="rId12" cstate="print"/>
          <a:srcRect l="22803" t="31813" r="59790" b="36459"/>
          <a:stretch/>
        </p:blipFill>
        <p:spPr bwMode="auto">
          <a:xfrm>
            <a:off x="2812718" y="3289014"/>
            <a:ext cx="1872208" cy="15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 rotWithShape="1">
          <a:blip r:embed="rId13" cstate="print"/>
          <a:srcRect l="41181" t="33224" r="40982" b="36252"/>
          <a:stretch/>
        </p:blipFill>
        <p:spPr bwMode="auto">
          <a:xfrm>
            <a:off x="2812718" y="5082273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лево 20"/>
          <p:cNvSpPr/>
          <p:nvPr/>
        </p:nvSpPr>
        <p:spPr>
          <a:xfrm flipH="1">
            <a:off x="2352205" y="4701896"/>
            <a:ext cx="647700" cy="360363"/>
          </a:xfrm>
          <a:prstGeom prst="leftArrow">
            <a:avLst/>
          </a:prstGeom>
          <a:solidFill>
            <a:srgbClr val="4DBB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2151" y="3722140"/>
            <a:ext cx="1293579" cy="285752"/>
          </a:xfrm>
          <a:prstGeom prst="rect">
            <a:avLst/>
          </a:prstGeom>
          <a:noFill/>
          <a:ln>
            <a:solidFill>
              <a:srgbClr val="FF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2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C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31715</TotalTime>
  <Words>210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Franklin Gothic Medium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fgu242422</dc:creator>
  <cp:lastModifiedBy>Кулакова Елена Владимировна</cp:lastModifiedBy>
  <cp:revision>1134</cp:revision>
  <cp:lastPrinted>2017-04-12T11:10:08Z</cp:lastPrinted>
  <dcterms:created xsi:type="dcterms:W3CDTF">2013-05-08T06:15:55Z</dcterms:created>
  <dcterms:modified xsi:type="dcterms:W3CDTF">2018-02-06T09:21:31Z</dcterms:modified>
</cp:coreProperties>
</file>