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93" r:id="rId3"/>
    <p:sldId id="288" r:id="rId4"/>
    <p:sldId id="289" r:id="rId5"/>
    <p:sldId id="291" r:id="rId6"/>
    <p:sldId id="265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илина Людмила Сергеевна" initials="ЛЛС" lastIdx="2" clrIdx="0"/>
  <p:cmAuthor id="1" name="Захаренко Татьяна Владимировна" initials="ЗТВ" lastIdx="3" clrIdx="1"/>
  <p:cmAuthor id="2" name="Елизарова Галина" initials="ЕГ" lastIdx="1" clrIdx="2"/>
  <p:cmAuthor id="3" name="Салабаева Светлана Валерьевна" initials="ССВ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8"/>
    <a:srgbClr val="65B11F"/>
    <a:srgbClr val="7ABE4C"/>
    <a:srgbClr val="D63E32"/>
    <a:srgbClr val="3399FF"/>
    <a:srgbClr val="548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2" autoAdjust="0"/>
    <p:restoredTop sz="77975" autoAdjust="0"/>
  </p:normalViewPr>
  <p:slideViewPr>
    <p:cSldViewPr snapToGrid="0">
      <p:cViewPr varScale="1">
        <p:scale>
          <a:sx n="116" d="100"/>
          <a:sy n="116" d="100"/>
        </p:scale>
        <p:origin x="17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96FC5-BAA7-4BA0-BBDF-86BF95146BC8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5C221-F283-4B27-853E-ABD975FF6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12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79450" y="809625"/>
            <a:ext cx="5395913" cy="40481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C3914E-F574-4736-80D2-B1CDF66386F2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490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9358" indent="-28436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7472" indent="-22749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2460" indent="-22749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7449" indent="-22749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02440" indent="-2274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57427" indent="-2274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12416" indent="-2274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67405" indent="-2274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CE5DC-CCE8-49C7-A83A-936C4AD0F38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3185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72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64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65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9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7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8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1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29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3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85C6-D62D-46F5-ACC0-27C3AD348F32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5690C-A273-47D1-BD6D-5226EDB75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0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240459"/>
            <a:ext cx="51875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Д.В. Незванов</a:t>
            </a:r>
            <a:endParaRPr lang="ru-RU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ru-RU" sz="1600" dirty="0">
                <a:latin typeface="Segoe UI" pitchFamily="34" charset="0"/>
                <a:ea typeface="Segoe UI" pitchFamily="34" charset="0"/>
                <a:cs typeface="Segoe UI" pitchFamily="34" charset="0"/>
              </a:rPr>
              <a:t>н</a:t>
            </a:r>
            <a:r>
              <a:rPr lang="ru-RU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ачальник отдела повышения качества данных ЕГРН</a:t>
            </a:r>
            <a:endParaRPr lang="ru-RU" sz="16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1553029"/>
            <a:ext cx="83529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 порядке применения законодательства о «лесной амнистии» в соответствии с Федеральным законом  от 29.07.2017 № 280-ФЗ «О внесении изменений в отдельные законодательные акты Российской Федерации в целях устранения противоречий в сведениях государственных реестров и установления принадлежности земельного участка к определенной категории земель»</a:t>
            </a:r>
          </a:p>
        </p:txBody>
      </p:sp>
    </p:spTree>
    <p:extLst>
      <p:ext uri="{BB962C8B-B14F-4D97-AF65-F5344CB8AC3E}">
        <p14:creationId xmlns:p14="http://schemas.microsoft.com/office/powerpoint/2010/main" val="9807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397" y="0"/>
            <a:ext cx="8297636" cy="856343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Внесение изменений в сведения ЕГРН</a:t>
            </a:r>
            <a:b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 категории земель земельного участка</a:t>
            </a:r>
            <a:endParaRPr lang="ru-RU" sz="2400" dirty="0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866899" y="2313828"/>
            <a:ext cx="3837369" cy="1928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сведениям ГЛР, – лесной участок,  </a:t>
            </a:r>
          </a:p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сведениям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ЕГРН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сведений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ЕГРН - правоустанавливающего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правоудостоверяющего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документа), –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участок отнесен к иной категории земель</a:t>
            </a:r>
            <a:endParaRPr lang="ru-RU" sz="15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4977516" y="2005712"/>
            <a:ext cx="3453789" cy="2361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имеют сведения о категории земель ЕГРН </a:t>
            </a:r>
          </a:p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отсутствии таких сведений в ЕГРН  – сведения в правоустанавливающем (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правоудостоверяющем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документе) (за исключением участков, указанных в части 6 (с учетом части 8)  статьи 60.2 Закона № 218-ФЗ)</a:t>
            </a:r>
            <a:endParaRPr lang="ru-RU" sz="1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866900" y="4367250"/>
            <a:ext cx="3837368" cy="1843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участок, расположенный в границах или за границами населенного пункта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 в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ГЛР, ЕГРН  к категории земель лесного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до 08.08.2008 предоставлен для ведения огородничества…, строительства жилого дома…, ЛП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977517" y="4455438"/>
            <a:ext cx="3453789" cy="16668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сведения ЕГРН о земельном участке данных о категории земель -  «земли населенных пунктов» или «земли сельскохозяйственного назначения» соответственно</a:t>
            </a:r>
            <a:endParaRPr lang="ru-RU" sz="1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866902" y="807550"/>
            <a:ext cx="3837366" cy="1355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участок относится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категории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земель:</a:t>
            </a:r>
          </a:p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сведениям ЕГРН, - «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земли запаса»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сведениям ГЛР, – «земли лесного фонда»</a:t>
            </a:r>
            <a:endParaRPr lang="ru-RU" sz="1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977517" y="927430"/>
            <a:ext cx="3453789" cy="923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сведения ЕГРН о земельном участке данных о категории земель -  «земли лесного фонда»</a:t>
            </a:r>
            <a:endParaRPr lang="ru-RU" sz="1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4704268" y="3277923"/>
            <a:ext cx="27324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71" idx="1"/>
          </p:cNvCxnSpPr>
          <p:nvPr/>
        </p:nvCxnSpPr>
        <p:spPr>
          <a:xfrm>
            <a:off x="4714587" y="5288876"/>
            <a:ext cx="26293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14587" y="1389392"/>
            <a:ext cx="26292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3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8297636" cy="856343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Применение статьи 60.2 Закона № 218-ФЗ</a:t>
            </a: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93329" y="1203551"/>
            <a:ext cx="8376500" cy="46965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800" b="1" dirty="0">
              <a:solidFill>
                <a:srgbClr val="65B11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0915" y="800100"/>
            <a:ext cx="8548914" cy="14931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кадастрового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и(или)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на земельный участок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статьи 60.2 Закона 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218-ФЗ).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Обнаружение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реестровой ошибки (часть 4 статьи 60.2 Закона № 218-ФЗ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3329" y="2576223"/>
            <a:ext cx="8160706" cy="1327723"/>
          </a:xfrm>
          <a:prstGeom prst="roundRect">
            <a:avLst>
              <a:gd name="adj" fmla="val 19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 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расположен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границах особо охраняемых природных территорий, территорий объектов культурного наследия или 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относится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категориям земель промышленности…, сельскохозяйственного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назначения…</a:t>
            </a:r>
          </a:p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статьи 60.2 Закона №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218-ФЗ)</a:t>
            </a:r>
            <a:endParaRPr lang="ru-RU" sz="1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99658" y="4172403"/>
            <a:ext cx="399142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границ лесного участка в соответствии с описанием земельного участка в межевом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45750" y="5250543"/>
            <a:ext cx="7271657" cy="1045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трехдневный срок 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внесенных изменениях в орган исполнительной власти субъекта России, уполномоченный в области лесных отношений, а также  лицам, права которых (ограничения прав в пользу которых) на земельные участки зарегистрировано в ЕГРН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>
            <a:off x="4695372" y="2293257"/>
            <a:ext cx="0" cy="2829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95372" y="3877921"/>
            <a:ext cx="0" cy="2944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695372" y="4989286"/>
            <a:ext cx="0" cy="26125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8297636" cy="856343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Применение статьи 60.2 Закона № 218-ФЗ</a:t>
            </a: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02419" y="984022"/>
            <a:ext cx="8376500" cy="46965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800" b="1" dirty="0">
              <a:solidFill>
                <a:srgbClr val="65B11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9661" y="713691"/>
            <a:ext cx="8548914" cy="899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lnSpc>
                <a:spcPct val="100000"/>
              </a:lnSpc>
              <a:spcAft>
                <a:spcPts val="0"/>
              </a:spcAft>
              <a:buAutoNum type="arabicPeriod"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кадастрового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и (или) регистрации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прав, в том числе при образовании земельного участка, исправлении реестровой ошибки 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статьи 60.2 Закона №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218-ФЗ).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Обнаружение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реестровой ошибки (часть 4 статьи 60.2 Закона № 218-ФЗ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8433" y="1842649"/>
            <a:ext cx="3984172" cy="1561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участок, по сведениям ЕГРН,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границах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 охраняемой природной территории, территории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культурного наследия или относится к категориям земель промышленности…, сельскохозяйственного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 </a:t>
            </a:r>
            <a:endParaRPr lang="ru-RU" sz="15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5528" y="3520510"/>
            <a:ext cx="3662577" cy="1123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прав располагает информацией (материалами) о его нахождении в границах указанных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территорий – направление уточняющего запроса в ОГВ и ОМС</a:t>
            </a:r>
            <a:endParaRPr lang="ru-RU" sz="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85881" y="1833387"/>
            <a:ext cx="4362422" cy="1561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трехдневный срок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необходимости устранения реестровой ошибки в ФОИВ, уполномоченный в области защиты имущественных прав и законных интересов России в области лесных отношений от имени России, и правообладателю земельного участка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96052" y="3485825"/>
            <a:ext cx="2280143" cy="790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уведомление ФОИВ об обращении в суд 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86286" y="3496710"/>
            <a:ext cx="2590798" cy="779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от ФОИВ </a:t>
            </a:r>
            <a:r>
              <a:rPr lang="ru-RU" sz="1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</a:t>
            </a:r>
            <a:r>
              <a:rPr lang="ru-RU" sz="1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трехмесячный срок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04187" y="4372834"/>
            <a:ext cx="2527242" cy="1215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регистрации прав принимает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осуществлении учетно-регистрационных действий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651280" y="5721283"/>
            <a:ext cx="3233055" cy="1136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границ лесного участка в соответствии с описанием земельного участка в межевом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плане. Граница территории не меняется</a:t>
            </a:r>
            <a:endParaRPr lang="ru-RU" sz="1500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821715" y="4501924"/>
            <a:ext cx="2190486" cy="13196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трехдневный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15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внесенных изменениях в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ОИВ субъекта России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17987" y="4826676"/>
            <a:ext cx="3222171" cy="566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</a:t>
            </a: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вышеуказанной информации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02419" y="5553982"/>
            <a:ext cx="3222171" cy="535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</a:t>
            </a: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опровержение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вышеуказанной информации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17714" y="4644492"/>
            <a:ext cx="0" cy="1177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endCxn id="39" idx="1"/>
          </p:cNvCxnSpPr>
          <p:nvPr/>
        </p:nvCxnSpPr>
        <p:spPr>
          <a:xfrm>
            <a:off x="202145" y="5109707"/>
            <a:ext cx="215842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43" idx="1"/>
          </p:cNvCxnSpPr>
          <p:nvPr/>
        </p:nvCxnSpPr>
        <p:spPr>
          <a:xfrm>
            <a:off x="202145" y="5821592"/>
            <a:ext cx="20027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2989943" y="1613577"/>
            <a:ext cx="678543" cy="2198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343049" y="2614011"/>
            <a:ext cx="24762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flipH="1">
            <a:off x="6168571" y="3403898"/>
            <a:ext cx="217715" cy="928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6386286" y="3403898"/>
            <a:ext cx="145143" cy="928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V="1">
            <a:off x="3640159" y="4965432"/>
            <a:ext cx="355893" cy="2676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624590" y="5588402"/>
            <a:ext cx="497467" cy="9212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Выгнутая влево стрелка 90"/>
          <p:cNvSpPr/>
          <p:nvPr/>
        </p:nvSpPr>
        <p:spPr>
          <a:xfrm>
            <a:off x="3873323" y="4163122"/>
            <a:ext cx="130864" cy="41942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3" name="Прямая со стрелкой 92"/>
          <p:cNvCxnSpPr/>
          <p:nvPr/>
        </p:nvCxnSpPr>
        <p:spPr>
          <a:xfrm flipH="1">
            <a:off x="6515421" y="4292212"/>
            <a:ext cx="362858" cy="13883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V="1">
            <a:off x="6884335" y="5822531"/>
            <a:ext cx="704823" cy="5616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217714" y="1163634"/>
            <a:ext cx="1719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2145" y="1163634"/>
            <a:ext cx="13008" cy="2386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8297636" cy="856343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Внесение в ЕГРН сведений</a:t>
            </a:r>
            <a:b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 границах лесничеств и лесопарков</a:t>
            </a: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93329" y="1203551"/>
            <a:ext cx="8376500" cy="46965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800" b="1" dirty="0">
              <a:solidFill>
                <a:srgbClr val="65B11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0992" y="1045029"/>
            <a:ext cx="8548914" cy="522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реестр границ ЕГРН сведений о 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границах лесничеств, лесопарков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0914" y="2137795"/>
            <a:ext cx="2699658" cy="1156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Пересечение с границами населенного пункта, территориальной зоны (не реестровая ошибка)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0915" y="3692751"/>
            <a:ext cx="258354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невозможности внесения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ЕГРН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4342" y="2137795"/>
            <a:ext cx="2387599" cy="930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Пересечение с границами земельного участка (земельных участков)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34227" y="2137794"/>
            <a:ext cx="2322285" cy="1156947"/>
          </a:xfrm>
          <a:prstGeom prst="roundRect">
            <a:avLst>
              <a:gd name="adj" fmla="val 204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Реестровая ошибка в сведениях о границах населенного пункта, территориальной зоны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34228" y="1567543"/>
            <a:ext cx="2322285" cy="273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Выявлено: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57550" y="3692750"/>
            <a:ext cx="2815799" cy="1193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Исправление реестровой ошибки в порядке, предусмотренном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61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№ 218-ФЗ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80480" y="3343269"/>
            <a:ext cx="2583543" cy="23965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местоположения лесничества, лесопарка изменяется в соответствии с описанием местоположения границ земельного участка (земельных участков)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743201" y="5224005"/>
            <a:ext cx="3439885" cy="1031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в ФОИВ, осуществляющий функции по контролю и надзору в области лесных отношений</a:t>
            </a:r>
            <a:endParaRPr lang="ru-RU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09371" y="1841217"/>
            <a:ext cx="1124857" cy="2965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5" idx="2"/>
            <a:endCxn id="13" idx="0"/>
          </p:cNvCxnSpPr>
          <p:nvPr/>
        </p:nvCxnSpPr>
        <p:spPr>
          <a:xfrm flipH="1">
            <a:off x="4695370" y="1841217"/>
            <a:ext cx="1" cy="2965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56513" y="1841217"/>
            <a:ext cx="1153887" cy="2965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2"/>
          </p:cNvCxnSpPr>
          <p:nvPr/>
        </p:nvCxnSpPr>
        <p:spPr>
          <a:xfrm>
            <a:off x="1770743" y="3294741"/>
            <a:ext cx="0" cy="3980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3" idx="2"/>
          </p:cNvCxnSpPr>
          <p:nvPr/>
        </p:nvCxnSpPr>
        <p:spPr>
          <a:xfrm flipH="1">
            <a:off x="4695369" y="3294741"/>
            <a:ext cx="1" cy="3980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638142" y="3067953"/>
            <a:ext cx="0" cy="2753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rot="10800000" flipV="1">
            <a:off x="6183086" y="5744657"/>
            <a:ext cx="1323500" cy="158181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 txBox="1">
            <a:spLocks/>
          </p:cNvSpPr>
          <p:nvPr/>
        </p:nvSpPr>
        <p:spPr>
          <a:xfrm>
            <a:off x="1727200" y="2447268"/>
            <a:ext cx="568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80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СПАСИБО ЗА ВНИМАНИЕ</a:t>
            </a:r>
          </a:p>
        </p:txBody>
      </p:sp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214645" y="6377055"/>
            <a:ext cx="1575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1400"/>
              </a:spcBef>
            </a:pPr>
            <a:r>
              <a:rPr lang="en-US" altLang="ru-RU" sz="1800" spc="130" dirty="0" smtClean="0">
                <a:solidFill>
                  <a:schemeClr val="bg1"/>
                </a:solidFill>
                <a:latin typeface="Century Gothic" panose="020B0502020202020204" pitchFamily="34" charset="0"/>
                <a:cs typeface="Segoe UI" pitchFamily="34" charset="0"/>
              </a:rPr>
              <a:t>rosreestr.ru</a:t>
            </a:r>
            <a:endParaRPr lang="ru-RU" altLang="ru-RU" sz="1800" spc="130" dirty="0">
              <a:solidFill>
                <a:schemeClr val="bg1"/>
              </a:solidFill>
              <a:latin typeface="Century Gothic" panose="020B0502020202020204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6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18314</TotalTime>
  <Words>675</Words>
  <Application>Microsoft Office PowerPoint</Application>
  <PresentationFormat>Экран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Segoe UI</vt:lpstr>
      <vt:lpstr>Times New Roman</vt:lpstr>
      <vt:lpstr>Тема Office</vt:lpstr>
      <vt:lpstr>Презентация PowerPoint</vt:lpstr>
      <vt:lpstr>Внесение изменений в сведения ЕГРН о категории земель земельного участка</vt:lpstr>
      <vt:lpstr>Применение статьи 60.2 Закона № 218-ФЗ</vt:lpstr>
      <vt:lpstr>Применение статьи 60.2 Закона № 218-ФЗ</vt:lpstr>
      <vt:lpstr>Внесение в ЕГРН сведений о границах лесничеств и лесопарков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Леоненко Алексей Владимирович</dc:creator>
  <cp:lastModifiedBy>Незванов Дмитрий Викторович</cp:lastModifiedBy>
  <cp:revision>269</cp:revision>
  <cp:lastPrinted>2018-02-07T01:18:25Z</cp:lastPrinted>
  <dcterms:created xsi:type="dcterms:W3CDTF">2017-02-03T07:25:30Z</dcterms:created>
  <dcterms:modified xsi:type="dcterms:W3CDTF">2018-02-07T01:18:53Z</dcterms:modified>
</cp:coreProperties>
</file>