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  <p:sldMasterId id="2147483764" r:id="rId10"/>
    <p:sldMasterId id="2147483777" r:id="rId11"/>
    <p:sldMasterId id="2147483803" r:id="rId12"/>
  </p:sldMasterIdLst>
  <p:notesMasterIdLst>
    <p:notesMasterId r:id="rId38"/>
  </p:notesMasterIdLst>
  <p:sldIdLst>
    <p:sldId id="257" r:id="rId13"/>
    <p:sldId id="256" r:id="rId14"/>
    <p:sldId id="259" r:id="rId15"/>
    <p:sldId id="260" r:id="rId16"/>
    <p:sldId id="258" r:id="rId17"/>
    <p:sldId id="262" r:id="rId18"/>
    <p:sldId id="261" r:id="rId19"/>
    <p:sldId id="263" r:id="rId20"/>
    <p:sldId id="264" r:id="rId21"/>
    <p:sldId id="265" r:id="rId22"/>
    <p:sldId id="267" r:id="rId23"/>
    <p:sldId id="268" r:id="rId24"/>
    <p:sldId id="269" r:id="rId25"/>
    <p:sldId id="270" r:id="rId26"/>
    <p:sldId id="271" r:id="rId27"/>
    <p:sldId id="273" r:id="rId28"/>
    <p:sldId id="272" r:id="rId29"/>
    <p:sldId id="274" r:id="rId30"/>
    <p:sldId id="277" r:id="rId31"/>
    <p:sldId id="278" r:id="rId32"/>
    <p:sldId id="275" r:id="rId33"/>
    <p:sldId id="276" r:id="rId34"/>
    <p:sldId id="279" r:id="rId35"/>
    <p:sldId id="280" r:id="rId36"/>
    <p:sldId id="283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70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71E23-257E-4EB5-B2AD-26CA9F7CD46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6AFB5-747B-4701-B3AF-08BF3EF5F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45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27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0930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4E7-3DDD-4084-9534-EDAAD6F3275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7183-6810-440E-8C22-D8E46AA190A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8428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49CB-B914-4308-B705-914D10A8F08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D711-1BF1-40EA-A851-511B76B3A70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3062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9057-0707-4F3B-97BF-5A66558D6A31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9C48-93F1-45DD-A3D8-34BBD272882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6593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D184-479D-4C7B-890D-EE587F06AD5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69E9-96AE-41AE-AAFC-AAD3EC4A4AA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057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CF12-DBED-40F1-91BE-21D81615973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9057-51BC-4D86-8BDE-5B3F7E8BB37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406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BC08-F671-4794-BE28-2F4E2801810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3676-99CE-44A1-926D-B699B756759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3190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3125-4452-4B56-8AD8-744400A2749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D9EE-ED64-4A11-8B71-E301710C3CB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6265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251F54-13A2-4B97-AB5A-0D7C96FE04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62DA0E-8A15-4BB1-AA00-647F939BBED8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574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56F5-9B70-4994-92A1-72D57216651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7376-99B4-4E45-B136-FB531257BE4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8531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CA49-FF71-4555-900A-E8A44635FF7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4377-C73C-48E5-A231-E5BDDA94492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05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1670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74F6-AF85-48FA-AFCA-E450417BCC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A737-B34A-4E4D-8345-8644EB18EEF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3934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2C93-A251-4E26-99BD-958829B7BC5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0A50-1E25-4F9A-8019-E35A8B9D913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4142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4E7-3DDD-4084-9534-EDAAD6F3275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7183-6810-440E-8C22-D8E46AA190A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544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49CB-B914-4308-B705-914D10A8F08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D711-1BF1-40EA-A851-511B76B3A70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2320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9057-0707-4F3B-97BF-5A66558D6A31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9C48-93F1-45DD-A3D8-34BBD272882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6917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D184-479D-4C7B-890D-EE587F06AD5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69E9-96AE-41AE-AAFC-AAD3EC4A4AA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1874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CF12-DBED-40F1-91BE-21D81615973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9057-51BC-4D86-8BDE-5B3F7E8BB37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7987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BC08-F671-4794-BE28-2F4E2801810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3676-99CE-44A1-926D-B699B756759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5643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3125-4452-4B56-8AD8-744400A2749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D9EE-ED64-4A11-8B71-E301710C3CB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2105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251F54-13A2-4B97-AB5A-0D7C96FE04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62DA0E-8A15-4BB1-AA00-647F939BBED8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53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56F5-9B70-4994-92A1-72D57216651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7376-99B4-4E45-B136-FB531257BE4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6217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56F5-9B70-4994-92A1-72D57216651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7376-99B4-4E45-B136-FB531257BE4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4911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CA49-FF71-4555-900A-E8A44635FF7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4377-C73C-48E5-A231-E5BDDA94492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6882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74F6-AF85-48FA-AFCA-E450417BCC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A737-B34A-4E4D-8345-8644EB18EEF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6667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2C93-A251-4E26-99BD-958829B7BC5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0A50-1E25-4F9A-8019-E35A8B9D913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4270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4E7-3DDD-4084-9534-EDAAD6F3275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7183-6810-440E-8C22-D8E46AA190A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5750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49CB-B914-4308-B705-914D10A8F08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D711-1BF1-40EA-A851-511B76B3A70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1081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9057-0707-4F3B-97BF-5A66558D6A31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9C48-93F1-45DD-A3D8-34BBD272882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0796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D184-479D-4C7B-890D-EE587F06AD5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69E9-96AE-41AE-AAFC-AAD3EC4A4AA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2698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CF12-DBED-40F1-91BE-21D81615973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9057-51BC-4D86-8BDE-5B3F7E8BB37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409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BC08-F671-4794-BE28-2F4E2801810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3676-99CE-44A1-926D-B699B756759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481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CA49-FF71-4555-900A-E8A44635FF7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4377-C73C-48E5-A231-E5BDDA94492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8145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3125-4452-4B56-8AD8-744400A2749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D9EE-ED64-4A11-8B71-E301710C3CB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3846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251F54-13A2-4B97-AB5A-0D7C96FE04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62DA0E-8A15-4BB1-AA00-647F939BBED8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3040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56F5-9B70-4994-92A1-72D57216651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7376-99B4-4E45-B136-FB531257BE4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7627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CA49-FF71-4555-900A-E8A44635FF7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4377-C73C-48E5-A231-E5BDDA94492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1545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74F6-AF85-48FA-AFCA-E450417BCC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A737-B34A-4E4D-8345-8644EB18EEF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51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2C93-A251-4E26-99BD-958829B7BC5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0A50-1E25-4F9A-8019-E35A8B9D913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9841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4E7-3DDD-4084-9534-EDAAD6F3275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7183-6810-440E-8C22-D8E46AA190A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668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49CB-B914-4308-B705-914D10A8F08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D711-1BF1-40EA-A851-511B76B3A70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8120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9057-0707-4F3B-97BF-5A66558D6A31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9C48-93F1-45DD-A3D8-34BBD272882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9588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D184-479D-4C7B-890D-EE587F06AD5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69E9-96AE-41AE-AAFC-AAD3EC4A4AA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6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74F6-AF85-48FA-AFCA-E450417BCC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A737-B34A-4E4D-8345-8644EB18EEF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9582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CF12-DBED-40F1-91BE-21D81615973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9057-51BC-4D86-8BDE-5B3F7E8BB37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5004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BC08-F671-4794-BE28-2F4E2801810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3676-99CE-44A1-926D-B699B756759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2886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3125-4452-4B56-8AD8-744400A2749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D9EE-ED64-4A11-8B71-E301710C3CB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1452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251F54-13A2-4B97-AB5A-0D7C96FE04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62DA0E-8A15-4BB1-AA00-647F939BBED8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899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2C93-A251-4E26-99BD-958829B7BC5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0A50-1E25-4F9A-8019-E35A8B9D913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58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4E7-3DDD-4084-9534-EDAAD6F3275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7183-6810-440E-8C22-D8E46AA190A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550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49CB-B914-4308-B705-914D10A8F08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D711-1BF1-40EA-A851-511B76B3A70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869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9057-0707-4F3B-97BF-5A66558D6A31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9C48-93F1-45DD-A3D8-34BBD272882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579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D184-479D-4C7B-890D-EE587F06AD5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69E9-96AE-41AE-AAFC-AAD3EC4A4AA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09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214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CF12-DBED-40F1-91BE-21D81615973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9057-51BC-4D86-8BDE-5B3F7E8BB37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452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BC08-F671-4794-BE28-2F4E2801810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3676-99CE-44A1-926D-B699B756759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164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3125-4452-4B56-8AD8-744400A2749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D9EE-ED64-4A11-8B71-E301710C3CB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253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251F54-13A2-4B97-AB5A-0D7C96FE04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62DA0E-8A15-4BB1-AA00-647F939BBED8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991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56F5-9B70-4994-92A1-72D57216651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7376-99B4-4E45-B136-FB531257BE4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2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CA49-FF71-4555-900A-E8A44635FF7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4377-C73C-48E5-A231-E5BDDA94492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66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74F6-AF85-48FA-AFCA-E450417BCC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A737-B34A-4E4D-8345-8644EB18EEF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998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2C93-A251-4E26-99BD-958829B7BC5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0A50-1E25-4F9A-8019-E35A8B9D913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659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4E7-3DDD-4084-9534-EDAAD6F3275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7183-6810-440E-8C22-D8E46AA190A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850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49CB-B914-4308-B705-914D10A8F08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D711-1BF1-40EA-A851-511B76B3A70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69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9052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9057-0707-4F3B-97BF-5A66558D6A31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9C48-93F1-45DD-A3D8-34BBD272882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165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D184-479D-4C7B-890D-EE587F06AD5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69E9-96AE-41AE-AAFC-AAD3EC4A4AA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28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CF12-DBED-40F1-91BE-21D81615973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9057-51BC-4D86-8BDE-5B3F7E8BB37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198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BC08-F671-4794-BE28-2F4E2801810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3676-99CE-44A1-926D-B699B756759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49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3125-4452-4B56-8AD8-744400A2749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D9EE-ED64-4A11-8B71-E301710C3CB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939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251F54-13A2-4B97-AB5A-0D7C96FE04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62DA0E-8A15-4BB1-AA00-647F939BBED8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675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56F5-9B70-4994-92A1-72D57216651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7376-99B4-4E45-B136-FB531257BE4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718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CA49-FF71-4555-900A-E8A44635FF7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4377-C73C-48E5-A231-E5BDDA94492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922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74F6-AF85-48FA-AFCA-E450417BCC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A737-B34A-4E4D-8345-8644EB18EEF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608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2C93-A251-4E26-99BD-958829B7BC5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0A50-1E25-4F9A-8019-E35A8B9D913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59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990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4E7-3DDD-4084-9534-EDAAD6F3275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7183-6810-440E-8C22-D8E46AA190A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774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49CB-B914-4308-B705-914D10A8F08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D711-1BF1-40EA-A851-511B76B3A70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43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9057-0707-4F3B-97BF-5A66558D6A31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9C48-93F1-45DD-A3D8-34BBD272882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513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D184-479D-4C7B-890D-EE587F06AD5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69E9-96AE-41AE-AAFC-AAD3EC4A4AA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299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CF12-DBED-40F1-91BE-21D81615973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9057-51BC-4D86-8BDE-5B3F7E8BB37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1025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BC08-F671-4794-BE28-2F4E2801810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3676-99CE-44A1-926D-B699B756759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385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3125-4452-4B56-8AD8-744400A2749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D9EE-ED64-4A11-8B71-E301710C3CB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576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251F54-13A2-4B97-AB5A-0D7C96FE04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62DA0E-8A15-4BB1-AA00-647F939BBED8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4868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56F5-9B70-4994-92A1-72D57216651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7376-99B4-4E45-B136-FB531257BE4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8069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CA49-FF71-4555-900A-E8A44635FF7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4377-C73C-48E5-A231-E5BDDA94492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20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2946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74F6-AF85-48FA-AFCA-E450417BCC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A737-B34A-4E4D-8345-8644EB18EEF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416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2C93-A251-4E26-99BD-958829B7BC5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0A50-1E25-4F9A-8019-E35A8B9D913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3476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4E7-3DDD-4084-9534-EDAAD6F3275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7183-6810-440E-8C22-D8E46AA190A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635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49CB-B914-4308-B705-914D10A8F08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D711-1BF1-40EA-A851-511B76B3A70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93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9057-0707-4F3B-97BF-5A66558D6A31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9C48-93F1-45DD-A3D8-34BBD272882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415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D184-479D-4C7B-890D-EE587F06AD5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69E9-96AE-41AE-AAFC-AAD3EC4A4AA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209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CF12-DBED-40F1-91BE-21D81615973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9057-51BC-4D86-8BDE-5B3F7E8BB37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486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BC08-F671-4794-BE28-2F4E2801810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3676-99CE-44A1-926D-B699B756759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5675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3125-4452-4B56-8AD8-744400A2749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D9EE-ED64-4A11-8B71-E301710C3CB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052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251F54-13A2-4B97-AB5A-0D7C96FE04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62DA0E-8A15-4BB1-AA00-647F939BBED8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50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3402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56F5-9B70-4994-92A1-72D57216651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7376-99B4-4E45-B136-FB531257BE4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5823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CA49-FF71-4555-900A-E8A44635FF7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4377-C73C-48E5-A231-E5BDDA94492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1346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74F6-AF85-48FA-AFCA-E450417BCC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A737-B34A-4E4D-8345-8644EB18EEF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2653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2C93-A251-4E26-99BD-958829B7BC5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0A50-1E25-4F9A-8019-E35A8B9D913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2992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4E7-3DDD-4084-9534-EDAAD6F3275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7183-6810-440E-8C22-D8E46AA190A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7465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49CB-B914-4308-B705-914D10A8F08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D711-1BF1-40EA-A851-511B76B3A70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9490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9057-0707-4F3B-97BF-5A66558D6A31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9C48-93F1-45DD-A3D8-34BBD272882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2990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D184-479D-4C7B-890D-EE587F06AD5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69E9-96AE-41AE-AAFC-AAD3EC4A4AA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6168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CF12-DBED-40F1-91BE-21D81615973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9057-51BC-4D86-8BDE-5B3F7E8BB37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898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BC08-F671-4794-BE28-2F4E2801810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3676-99CE-44A1-926D-B699B756759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70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4241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3125-4452-4B56-8AD8-744400A2749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D9EE-ED64-4A11-8B71-E301710C3CB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1182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251F54-13A2-4B97-AB5A-0D7C96FE04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62DA0E-8A15-4BB1-AA00-647F939BBED8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3805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56F5-9B70-4994-92A1-72D57216651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7376-99B4-4E45-B136-FB531257BE4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7017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CA49-FF71-4555-900A-E8A44635FF7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4377-C73C-48E5-A231-E5BDDA94492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9721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74F6-AF85-48FA-AFCA-E450417BCC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A737-B34A-4E4D-8345-8644EB18EEF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952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2C93-A251-4E26-99BD-958829B7BC5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0A50-1E25-4F9A-8019-E35A8B9D913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8119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4E7-3DDD-4084-9534-EDAAD6F3275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7183-6810-440E-8C22-D8E46AA190A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2291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49CB-B914-4308-B705-914D10A8F08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D711-1BF1-40EA-A851-511B76B3A70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431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9057-0707-4F3B-97BF-5A66558D6A31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9C48-93F1-45DD-A3D8-34BBD272882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1112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D184-479D-4C7B-890D-EE587F06AD5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69E9-96AE-41AE-AAFC-AAD3EC4A4AA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04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0626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CF12-DBED-40F1-91BE-21D81615973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9057-51BC-4D86-8BDE-5B3F7E8BB37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6122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BC08-F671-4794-BE28-2F4E2801810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3676-99CE-44A1-926D-B699B756759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4717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3125-4452-4B56-8AD8-744400A2749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D9EE-ED64-4A11-8B71-E301710C3CB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0452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251F54-13A2-4B97-AB5A-0D7C96FE04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62DA0E-8A15-4BB1-AA00-647F939BBED8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4119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56F5-9B70-4994-92A1-72D57216651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7376-99B4-4E45-B136-FB531257BE4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068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CA49-FF71-4555-900A-E8A44635FF7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4377-C73C-48E5-A231-E5BDDA94492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2210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74F6-AF85-48FA-AFCA-E450417BCC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A737-B34A-4E4D-8345-8644EB18EEF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916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2C93-A251-4E26-99BD-958829B7BC5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0A50-1E25-4F9A-8019-E35A8B9D913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451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4E7-3DDD-4084-9534-EDAAD6F3275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7183-6810-440E-8C22-D8E46AA190A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5896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49CB-B914-4308-B705-914D10A8F08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D711-1BF1-40EA-A851-511B76B3A70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95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6245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9057-0707-4F3B-97BF-5A66558D6A31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9C48-93F1-45DD-A3D8-34BBD272882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6597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D184-479D-4C7B-890D-EE587F06AD5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69E9-96AE-41AE-AAFC-AAD3EC4A4AA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2783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CF12-DBED-40F1-91BE-21D81615973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9057-51BC-4D86-8BDE-5B3F7E8BB37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3306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BC08-F671-4794-BE28-2F4E2801810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3676-99CE-44A1-926D-B699B756759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1519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3125-4452-4B56-8AD8-744400A2749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D9EE-ED64-4A11-8B71-E301710C3CB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1738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251F54-13A2-4B97-AB5A-0D7C96FE04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62DA0E-8A15-4BB1-AA00-647F939BBED8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811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56F5-9B70-4994-92A1-72D57216651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7376-99B4-4E45-B136-FB531257BE4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2643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CA49-FF71-4555-900A-E8A44635FF7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4377-C73C-48E5-A231-E5BDDA94492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4672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74F6-AF85-48FA-AFCA-E450417BCC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A737-B34A-4E4D-8345-8644EB18EEF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6824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2C93-A251-4E26-99BD-958829B7BC5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0A50-1E25-4F9A-8019-E35A8B9D913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06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EB2FE-65E1-47A8-A1B3-E66B73ACAA8F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2F92-1E98-4E44-B525-56FBC0AE7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193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A8542-EC53-4A9F-8381-F2AD3E3F21A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16F6B-FFED-4825-842C-21B63B5FE03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51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A8542-EC53-4A9F-8381-F2AD3E3F21A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16F6B-FFED-4825-842C-21B63B5FE03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43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A8542-EC53-4A9F-8381-F2AD3E3F21A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16F6B-FFED-4825-842C-21B63B5FE03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2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A8542-EC53-4A9F-8381-F2AD3E3F21A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16F6B-FFED-4825-842C-21B63B5FE03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80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A8542-EC53-4A9F-8381-F2AD3E3F21A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16F6B-FFED-4825-842C-21B63B5FE03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02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A8542-EC53-4A9F-8381-F2AD3E3F21A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16F6B-FFED-4825-842C-21B63B5FE03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07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A8542-EC53-4A9F-8381-F2AD3E3F21A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16F6B-FFED-4825-842C-21B63B5FE03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41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A8542-EC53-4A9F-8381-F2AD3E3F21A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16F6B-FFED-4825-842C-21B63B5FE03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87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A8542-EC53-4A9F-8381-F2AD3E3F21A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16F6B-FFED-4825-842C-21B63B5FE03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31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A8542-EC53-4A9F-8381-F2AD3E3F21A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16F6B-FFED-4825-842C-21B63B5FE03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8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A8542-EC53-4A9F-8381-F2AD3E3F21A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16F6B-FFED-4825-842C-21B63B5FE03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65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1F7C2B9C4D2675D6FC5580E6E8246E2ADCB15C628440BCDC727523CBFD9562715FFC3A4C10B21C95QDCBI" TargetMode="External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1F7C2B9C4D2675D6FC5580E6E8246E2ADCB15C628440BCDC727523CBFD9562715FFC3A4C10B21C95QDCBI" TargetMode="External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720"/>
            <a:ext cx="12192000" cy="6858000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-635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6FB8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8" descr="01-05 логотип варианты 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8092" y="1974701"/>
            <a:ext cx="5255393" cy="254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12"/>
          <p:cNvSpPr>
            <a:spLocks noChangeArrowheads="1"/>
          </p:cNvSpPr>
          <p:nvPr/>
        </p:nvSpPr>
        <p:spPr bwMode="auto">
          <a:xfrm>
            <a:off x="9824794" y="6413609"/>
            <a:ext cx="277812" cy="295275"/>
          </a:xfrm>
          <a:custGeom>
            <a:avLst/>
            <a:gdLst>
              <a:gd name="T0" fmla="*/ 0 w 326390"/>
              <a:gd name="T1" fmla="*/ 0 h 326389"/>
              <a:gd name="T2" fmla="*/ 326390 w 326390"/>
              <a:gd name="T3" fmla="*/ 326389 h 326389"/>
            </a:gdLst>
            <a:ahLst/>
            <a:cxnLst/>
            <a:rect l="T0" t="T1" r="T2" b="T3"/>
            <a:pathLst>
              <a:path w="326390" h="326389">
                <a:moveTo>
                  <a:pt x="326059" y="326059"/>
                </a:moveTo>
                <a:lnTo>
                  <a:pt x="0" y="326059"/>
                </a:lnTo>
                <a:lnTo>
                  <a:pt x="0" y="0"/>
                </a:lnTo>
                <a:lnTo>
                  <a:pt x="326059" y="0"/>
                </a:lnTo>
                <a:lnTo>
                  <a:pt x="326059" y="326059"/>
                </a:lnTo>
                <a:close/>
              </a:path>
            </a:pathLst>
          </a:custGeom>
          <a:solidFill>
            <a:srgbClr val="0076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object 13"/>
          <p:cNvSpPr>
            <a:spLocks noChangeArrowheads="1"/>
          </p:cNvSpPr>
          <p:nvPr/>
        </p:nvSpPr>
        <p:spPr bwMode="auto">
          <a:xfrm>
            <a:off x="10185032" y="5677508"/>
            <a:ext cx="377703" cy="295275"/>
          </a:xfrm>
          <a:custGeom>
            <a:avLst/>
            <a:gdLst>
              <a:gd name="T0" fmla="*/ 0 w 652145"/>
              <a:gd name="T1" fmla="*/ 0 h 652145"/>
              <a:gd name="T2" fmla="*/ 652145 w 652145"/>
              <a:gd name="T3" fmla="*/ 652145 h 652145"/>
            </a:gdLst>
            <a:ahLst/>
            <a:cxnLst/>
            <a:rect l="T0" t="T1" r="T2" b="T3"/>
            <a:pathLst>
              <a:path w="652145" h="652145">
                <a:moveTo>
                  <a:pt x="652145" y="652106"/>
                </a:moveTo>
                <a:lnTo>
                  <a:pt x="0" y="652106"/>
                </a:lnTo>
                <a:lnTo>
                  <a:pt x="0" y="0"/>
                </a:lnTo>
                <a:lnTo>
                  <a:pt x="652145" y="0"/>
                </a:lnTo>
                <a:lnTo>
                  <a:pt x="652145" y="652106"/>
                </a:lnTo>
                <a:close/>
              </a:path>
            </a:pathLst>
          </a:custGeom>
          <a:solidFill>
            <a:srgbClr val="0076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object 14"/>
          <p:cNvSpPr>
            <a:spLocks noChangeArrowheads="1"/>
          </p:cNvSpPr>
          <p:nvPr/>
        </p:nvSpPr>
        <p:spPr bwMode="auto">
          <a:xfrm>
            <a:off x="11448231" y="6616938"/>
            <a:ext cx="743769" cy="271478"/>
          </a:xfrm>
          <a:custGeom>
            <a:avLst/>
            <a:gdLst>
              <a:gd name="T0" fmla="*/ 0 w 652779"/>
              <a:gd name="T1" fmla="*/ 0 h 652779"/>
              <a:gd name="T2" fmla="*/ 652779 w 652779"/>
              <a:gd name="T3" fmla="*/ 652779 h 652779"/>
            </a:gdLst>
            <a:ahLst/>
            <a:cxnLst/>
            <a:rect l="T0" t="T1" r="T2" b="T3"/>
            <a:pathLst>
              <a:path w="652779" h="652779">
                <a:moveTo>
                  <a:pt x="652170" y="652208"/>
                </a:moveTo>
                <a:lnTo>
                  <a:pt x="0" y="652208"/>
                </a:lnTo>
                <a:lnTo>
                  <a:pt x="0" y="0"/>
                </a:lnTo>
                <a:lnTo>
                  <a:pt x="652170" y="0"/>
                </a:lnTo>
                <a:lnTo>
                  <a:pt x="652170" y="652208"/>
                </a:lnTo>
                <a:close/>
              </a:path>
            </a:pathLst>
          </a:custGeom>
          <a:solidFill>
            <a:srgbClr val="0076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object 15"/>
          <p:cNvSpPr>
            <a:spLocks noChangeArrowheads="1"/>
          </p:cNvSpPr>
          <p:nvPr/>
        </p:nvSpPr>
        <p:spPr bwMode="auto">
          <a:xfrm>
            <a:off x="11089456" y="5373146"/>
            <a:ext cx="358775" cy="369887"/>
          </a:xfrm>
          <a:custGeom>
            <a:avLst/>
            <a:gdLst>
              <a:gd name="T0" fmla="*/ 0 w 418465"/>
              <a:gd name="T1" fmla="*/ 0 h 407670"/>
              <a:gd name="T2" fmla="*/ 418465 w 418465"/>
              <a:gd name="T3" fmla="*/ 407670 h 407670"/>
            </a:gdLst>
            <a:ahLst/>
            <a:cxnLst/>
            <a:rect l="T0" t="T1" r="T2" b="T3"/>
            <a:pathLst>
              <a:path w="418465" h="407670">
                <a:moveTo>
                  <a:pt x="417893" y="407593"/>
                </a:moveTo>
                <a:lnTo>
                  <a:pt x="0" y="407593"/>
                </a:lnTo>
                <a:lnTo>
                  <a:pt x="0" y="0"/>
                </a:lnTo>
                <a:lnTo>
                  <a:pt x="417893" y="0"/>
                </a:lnTo>
                <a:lnTo>
                  <a:pt x="417893" y="407593"/>
                </a:lnTo>
                <a:close/>
              </a:path>
            </a:pathLst>
          </a:custGeom>
          <a:solidFill>
            <a:srgbClr val="CED8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object 16"/>
          <p:cNvSpPr>
            <a:spLocks noChangeArrowheads="1"/>
          </p:cNvSpPr>
          <p:nvPr/>
        </p:nvSpPr>
        <p:spPr bwMode="auto">
          <a:xfrm>
            <a:off x="10645160" y="5972783"/>
            <a:ext cx="726474" cy="545272"/>
          </a:xfrm>
          <a:custGeom>
            <a:avLst/>
            <a:gdLst>
              <a:gd name="T0" fmla="*/ 0 w 652779"/>
              <a:gd name="T1" fmla="*/ 0 h 652145"/>
              <a:gd name="T2" fmla="*/ 652779 w 652779"/>
              <a:gd name="T3" fmla="*/ 652145 h 652145"/>
            </a:gdLst>
            <a:ahLst/>
            <a:cxnLst/>
            <a:rect l="T0" t="T1" r="T2" b="T3"/>
            <a:pathLst>
              <a:path w="652779" h="652145">
                <a:moveTo>
                  <a:pt x="652170" y="652081"/>
                </a:moveTo>
                <a:lnTo>
                  <a:pt x="0" y="652081"/>
                </a:lnTo>
                <a:lnTo>
                  <a:pt x="0" y="0"/>
                </a:lnTo>
                <a:lnTo>
                  <a:pt x="652170" y="0"/>
                </a:lnTo>
                <a:lnTo>
                  <a:pt x="652170" y="652081"/>
                </a:lnTo>
                <a:close/>
              </a:path>
            </a:pathLst>
          </a:custGeom>
          <a:solidFill>
            <a:srgbClr val="68BD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object 17"/>
          <p:cNvSpPr>
            <a:spLocks noChangeArrowheads="1"/>
          </p:cNvSpPr>
          <p:nvPr/>
        </p:nvSpPr>
        <p:spPr bwMode="auto">
          <a:xfrm>
            <a:off x="10636027" y="5113590"/>
            <a:ext cx="209550" cy="222250"/>
          </a:xfrm>
          <a:custGeom>
            <a:avLst/>
            <a:gdLst>
              <a:gd name="T0" fmla="*/ 0 w 245109"/>
              <a:gd name="T1" fmla="*/ 0 h 245110"/>
              <a:gd name="T2" fmla="*/ 245109 w 245109"/>
              <a:gd name="T3" fmla="*/ 245110 h 245110"/>
            </a:gdLst>
            <a:ahLst/>
            <a:cxnLst/>
            <a:rect l="T0" t="T1" r="T2" b="T3"/>
            <a:pathLst>
              <a:path w="245109" h="245110">
                <a:moveTo>
                  <a:pt x="244525" y="244589"/>
                </a:moveTo>
                <a:lnTo>
                  <a:pt x="0" y="244589"/>
                </a:lnTo>
                <a:lnTo>
                  <a:pt x="0" y="0"/>
                </a:lnTo>
                <a:lnTo>
                  <a:pt x="244525" y="0"/>
                </a:lnTo>
                <a:lnTo>
                  <a:pt x="244525" y="244589"/>
                </a:lnTo>
                <a:close/>
              </a:path>
            </a:pathLst>
          </a:custGeom>
          <a:solidFill>
            <a:srgbClr val="68BD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" y="2283314"/>
            <a:ext cx="12223417" cy="2462213"/>
          </a:xfrm>
          <a:prstGeom prst="rect">
            <a:avLst/>
          </a:prstGeom>
          <a:noFill/>
          <a:effectLst/>
          <a:scene3d>
            <a:camera prst="orthographicFront"/>
            <a:lightRig rig="brightRoom" dir="t"/>
          </a:scene3d>
          <a:sp3d>
            <a:bevelT/>
          </a:sp3d>
        </p:spPr>
        <p:txBody>
          <a:bodyPr wrap="square" lIns="0" tIns="0" rIns="0" bIns="0">
            <a:spAutoFit/>
            <a:sp3d extrusionH="57150" contourW="6350" prstMaterial="metal">
              <a:bevelT w="38100" h="3810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Законопроект</a:t>
            </a: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 внесении изменений </a:t>
            </a:r>
            <a:b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Федеральный закон </a:t>
            </a:r>
            <a:b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 13.07.2015 № 218-ФЗ </a:t>
            </a:r>
            <a:b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 государственной регистрации недвижимости» </a:t>
            </a:r>
            <a:b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части кадастровой деятельности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5563535"/>
            <a:ext cx="59593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4F9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КАЦ ЕЛЕНА АЛЕКСАНДРОВНА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1381" y="6109106"/>
            <a:ext cx="64934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4F9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ПРАВОВОГО </a:t>
            </a:r>
          </a:p>
          <a:p>
            <a:pPr eaLnBrk="1" hangingPunct="1"/>
            <a:r>
              <a:rPr lang="ru-RU" altLang="ru-RU" sz="2000" dirty="0">
                <a:solidFill>
                  <a:srgbClr val="4F9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</a:p>
          <a:p>
            <a:pPr eaLnBrk="1" hangingPunct="1"/>
            <a:endParaRPr lang="ru-RU" altLang="ru-RU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5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3513 -0.35139 " pathEditMode="relative" rAng="0" ptsTypes="AA">
                                      <p:cBhvr>
                                        <p:cTn id="10" dur="3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-175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400" fill="hold"/>
                                        <p:tgtEl>
                                          <p:spTgt spid="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6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200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7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2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35957" y="4345455"/>
            <a:ext cx="8124057" cy="1728192"/>
            <a:chOff x="2949" y="-829099"/>
            <a:chExt cx="4102683" cy="4057237"/>
          </a:xfrm>
          <a:scene3d>
            <a:camera prst="orthographicFront"/>
            <a:lightRig rig="flat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949" y="-829099"/>
              <a:ext cx="4102683" cy="4057237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69740" y="-829099"/>
              <a:ext cx="4035892" cy="39904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Ввод 1й очереди</a:t>
              </a: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 технический план готовится в отношении созданного здания, сооружения </a:t>
              </a:r>
              <a:r>
                <a:rPr lang="ru-RU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 характеристиками 1го этапа</a:t>
              </a: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строительства.</a:t>
              </a:r>
            </a:p>
            <a:p>
              <a:pPr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Ввод 2й и последующих очередей (завершение)</a:t>
              </a: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 технический план готовится в связи с изменением здания, сооружения + кадастровый учет всех созданных помещений и </a:t>
              </a:r>
              <a:r>
                <a:rPr lang="ru-RU" sz="16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машино</a:t>
              </a: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-мест. </a:t>
              </a:r>
              <a:r>
                <a:rPr lang="ru-RU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Характеристики в техническом плане по сумме вводимых частей</a:t>
              </a: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14713" t="27335" r="49001" b="23334"/>
          <a:stretch>
            <a:fillRect/>
          </a:stretch>
        </p:blipFill>
        <p:spPr bwMode="auto">
          <a:xfrm>
            <a:off x="6997701" y="1557337"/>
            <a:ext cx="3262313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/>
          <a:srcRect l="14713" t="27335" r="63564" b="21596"/>
          <a:stretch>
            <a:fillRect/>
          </a:stretch>
        </p:blipFill>
        <p:spPr bwMode="auto">
          <a:xfrm>
            <a:off x="4130676" y="1557337"/>
            <a:ext cx="216852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 cstate="print"/>
          <a:srcRect l="13242" t="27335" r="73920" b="21596"/>
          <a:stretch>
            <a:fillRect/>
          </a:stretch>
        </p:blipFill>
        <p:spPr bwMode="auto">
          <a:xfrm>
            <a:off x="2135189" y="1557337"/>
            <a:ext cx="129698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131788"/>
            <a:ext cx="12192000" cy="45719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ker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-32033"/>
            <a:ext cx="12192000" cy="1095375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defRPr/>
            </a:pPr>
            <a:r>
              <a:rPr lang="ru-RU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 порядок кадастрового учета в отношении здания,</a:t>
            </a:r>
          </a:p>
          <a:p>
            <a:pPr algn="ctr">
              <a:defRPr/>
            </a:pPr>
            <a:r>
              <a:rPr lang="ru-RU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сооружения, строительство, реконструкция которого осуществляется этапами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07303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1"/>
          <p:cNvSpPr/>
          <p:nvPr/>
        </p:nvSpPr>
        <p:spPr>
          <a:xfrm>
            <a:off x="1919409" y="116632"/>
            <a:ext cx="8496818" cy="129614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4" tIns="44997" rIns="90004" bIns="44997" anchor="ctr" anchorCtr="1" compatLnSpc="0"/>
          <a:lstStyle/>
          <a:p>
            <a:pPr algn="ctr">
              <a:defRPr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itchFamily="2"/>
                <a:cs typeface="Times New Roman" pitchFamily="18" charset="0"/>
              </a:rPr>
              <a:t>Особенности уточнения местоположения земельного участка в случае выявления ошибки в описании местоположения границ группы смежных и (или) несмежных земельных участков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itchFamily="2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19409" y="2996952"/>
            <a:ext cx="4108028" cy="3124448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правообладатель одного из уточняемых земельных участков;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лицо, заинтересованное в кадастровом учете и (или) регистрации прав на здание, сооружение, объект незавершенного строительства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55787" y="2996952"/>
            <a:ext cx="3960440" cy="3124448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обоснование наличия ошибки в описании местоположения границ;</a:t>
            </a:r>
          </a:p>
          <a:p>
            <a:pPr>
              <a:defRPr/>
            </a:pP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в акте согласования местоположения границ должны быть подписи всех заинтересованных лиц или их представителей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22981" y="1781200"/>
            <a:ext cx="4104456" cy="927720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заявлением может обратиться: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55787" y="1781200"/>
            <a:ext cx="3960440" cy="927720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Межевой план должен содержать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0132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1"/>
          <p:cNvSpPr/>
          <p:nvPr/>
        </p:nvSpPr>
        <p:spPr>
          <a:xfrm>
            <a:off x="1919409" y="116632"/>
            <a:ext cx="8496818" cy="129614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4" tIns="44997" rIns="90004" bIns="44997" anchor="ctr" anchorCtr="1" compatLnSpc="0"/>
          <a:lstStyle/>
          <a:p>
            <a:pPr algn="ctr">
              <a:defRPr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itchFamily="2"/>
                <a:cs typeface="Times New Roman" pitchFamily="18" charset="0"/>
              </a:rPr>
              <a:t>Особенности уточнения местоположения земельного участка в случае выявления ошибки в описании местоположения границ группы смежных и (или) несмежных земельных участков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itchFamily="2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19409" y="2996952"/>
            <a:ext cx="4108028" cy="3124448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правообладатель одного из уточняемых земельных участков;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лицо, заинтересованное в кадастровом учете и (или) регистрации прав на здание, сооружение, объект незавершенного строительства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55787" y="2996952"/>
            <a:ext cx="3960440" cy="3124448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обоснование наличия ошибки в описании местоположения границ;</a:t>
            </a:r>
          </a:p>
          <a:p>
            <a:pPr>
              <a:defRPr/>
            </a:pP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в акте согласования местоположения границ должны быть подписи всех заинтересованных лиц или их представителей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22981" y="1781200"/>
            <a:ext cx="4104456" cy="927720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заявлением может обратиться: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55787" y="1781200"/>
            <a:ext cx="3960440" cy="927720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Межевой план должен содержать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42254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/>
          <p:nvPr/>
        </p:nvSpPr>
        <p:spPr>
          <a:xfrm>
            <a:off x="1687514" y="5051425"/>
            <a:ext cx="8732837" cy="10033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4" tIns="44997" rIns="90004" bIns="44997" anchor="ctr" anchorCtr="1" compatLnSpc="0"/>
          <a:lstStyle/>
          <a:p>
            <a:pPr algn="just">
              <a:defRPr/>
            </a:pPr>
            <a:r>
              <a:rPr lang="ru-RU" sz="2000" dirty="0">
                <a:solidFill>
                  <a:prstClr val="black"/>
                </a:solidFill>
              </a:rPr>
              <a:t>Обязанность кадастрового инженера представлять заказчику результаты предварительной автоматизированной проверки документов</a:t>
            </a:r>
          </a:p>
          <a:p>
            <a:pPr>
              <a:defRPr/>
            </a:pPr>
            <a:endParaRPr lang="ru-RU" sz="2000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рямоугольник 51"/>
          <p:cNvSpPr/>
          <p:nvPr/>
        </p:nvSpPr>
        <p:spPr>
          <a:xfrm>
            <a:off x="1670051" y="1434473"/>
            <a:ext cx="8737600" cy="25939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4" tIns="44997" rIns="90004" bIns="44997" anchor="ctr" anchorCtr="1" compatLnSpc="0"/>
          <a:lstStyle/>
          <a:p>
            <a:pPr algn="just">
              <a:defRPr/>
            </a:pPr>
            <a:r>
              <a:rPr lang="ru-RU" sz="2000" dirty="0">
                <a:solidFill>
                  <a:prstClr val="black"/>
                </a:solidFill>
              </a:rPr>
              <a:t>Обязанность кадастрового инженера представлять документы в орган регистрации прав в определенных случаях: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-    образование земельного участка (</a:t>
            </a:r>
            <a:r>
              <a:rPr lang="ru-RU" sz="2000" dirty="0" err="1">
                <a:solidFill>
                  <a:prstClr val="black"/>
                </a:solidFill>
              </a:rPr>
              <a:t>пп</a:t>
            </a:r>
            <a:r>
              <a:rPr lang="ru-RU" sz="2000" dirty="0">
                <a:solidFill>
                  <a:prstClr val="black"/>
                </a:solidFill>
              </a:rPr>
              <a:t>. 5 п. 4 ст. 39.11 ЗК РФ);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-    уточнение границ земельных участков;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-    прекращение существования объекта по акту обследования;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-    кадастровый учет и регистрация прав на созданный объект без разрешения на строительство и ввод.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7514" y="4133641"/>
            <a:ext cx="8720137" cy="831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Обязанность кадастрового инженера помещать в электронное хранилище подготовленные им документы;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1131788"/>
            <a:ext cx="12192000" cy="45719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-3802"/>
            <a:ext cx="12192000" cy="1095375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defRPr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pP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Новые условия в договоре подряда на выполнение кадастровых работ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4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/>
          <p:nvPr/>
        </p:nvSpPr>
        <p:spPr>
          <a:xfrm>
            <a:off x="1687514" y="5051425"/>
            <a:ext cx="8732837" cy="10033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4" tIns="44997" rIns="90004" bIns="44997" anchor="ctr" anchorCtr="1" compatLnSpc="0"/>
          <a:lstStyle/>
          <a:p>
            <a:pPr algn="just">
              <a:defRPr/>
            </a:pPr>
            <a:r>
              <a:rPr lang="ru-RU" sz="2000" dirty="0">
                <a:solidFill>
                  <a:prstClr val="black"/>
                </a:solidFill>
              </a:rPr>
              <a:t>Обязанность кадастрового инженера представлять заказчику результаты предварительной автоматизированной проверки документов</a:t>
            </a:r>
          </a:p>
          <a:p>
            <a:pPr>
              <a:defRPr/>
            </a:pPr>
            <a:endParaRPr lang="ru-RU" sz="2000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рямоугольник 51"/>
          <p:cNvSpPr/>
          <p:nvPr/>
        </p:nvSpPr>
        <p:spPr>
          <a:xfrm>
            <a:off x="1670051" y="1434473"/>
            <a:ext cx="8737600" cy="25939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4" tIns="44997" rIns="90004" bIns="44997" anchor="ctr" anchorCtr="1" compatLnSpc="0"/>
          <a:lstStyle/>
          <a:p>
            <a:pPr algn="just">
              <a:defRPr/>
            </a:pPr>
            <a:r>
              <a:rPr lang="ru-RU" sz="2000" dirty="0">
                <a:solidFill>
                  <a:prstClr val="black"/>
                </a:solidFill>
              </a:rPr>
              <a:t>Обязанность кадастрового инженера представлять документы в орган регистрации прав в определенных случаях: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-    образование земельного участка (</a:t>
            </a:r>
            <a:r>
              <a:rPr lang="ru-RU" sz="2000" dirty="0" err="1">
                <a:solidFill>
                  <a:prstClr val="black"/>
                </a:solidFill>
              </a:rPr>
              <a:t>пп</a:t>
            </a:r>
            <a:r>
              <a:rPr lang="ru-RU" sz="2000" dirty="0">
                <a:solidFill>
                  <a:prstClr val="black"/>
                </a:solidFill>
              </a:rPr>
              <a:t>. 5 п. 4 ст. 39.11 ЗК РФ);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-    уточнение границ земельных участков;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-    прекращение существования объекта по акту обследования;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-    кадастровый учет и регистрация прав на созданный объект без разрешения на строительство и ввод.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7514" y="4133641"/>
            <a:ext cx="8720137" cy="831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Обязанность кадастрового инженера помещать в электронное хранилище подготовленные им документы;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1131788"/>
            <a:ext cx="12192000" cy="45719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-3802"/>
            <a:ext cx="12192000" cy="1095375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defRPr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pP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Новые условия в договоре подряда на выполнение кадастровых работ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2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74" t="5959" r="4589" b="6440"/>
          <a:stretch/>
        </p:blipFill>
        <p:spPr>
          <a:xfrm>
            <a:off x="8115300" y="787400"/>
            <a:ext cx="4076700" cy="3454400"/>
          </a:xfrm>
          <a:prstGeom prst="rect">
            <a:avLst/>
          </a:prstGeom>
        </p:spPr>
      </p:pic>
      <p:sp>
        <p:nvSpPr>
          <p:cNvPr id="2" name="Блок-схема: магнитный диск 1"/>
          <p:cNvSpPr/>
          <p:nvPr/>
        </p:nvSpPr>
        <p:spPr>
          <a:xfrm>
            <a:off x="3011984" y="1349400"/>
            <a:ext cx="7710784" cy="3384376"/>
          </a:xfrm>
          <a:prstGeom prst="flowChartMagneticDisk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/>
          </a:scene3d>
          <a:sp3d prstMaterial="metal">
            <a:bevelT w="63500" h="25400"/>
            <a:bevelB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Разъяснительные </a:t>
            </a:r>
            <a:r>
              <a:rPr lang="ru-R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</a:t>
            </a:r>
            <a:br>
              <a:rPr lang="ru-R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Минэкономразвития России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действующему </a:t>
            </a:r>
            <a:r>
              <a:rPr 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9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278 L -0.75156 0.509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82" y="256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74" t="5959" r="4589" b="6440"/>
          <a:stretch/>
        </p:blipFill>
        <p:spPr>
          <a:xfrm>
            <a:off x="1" y="5480544"/>
            <a:ext cx="1625600" cy="1377455"/>
          </a:xfrm>
          <a:prstGeom prst="rect">
            <a:avLst/>
          </a:prstGeom>
        </p:spPr>
      </p:pic>
      <p:sp>
        <p:nvSpPr>
          <p:cNvPr id="2" name="Блок-схема: магнитный диск 1"/>
          <p:cNvSpPr/>
          <p:nvPr/>
        </p:nvSpPr>
        <p:spPr>
          <a:xfrm>
            <a:off x="3011984" y="1349400"/>
            <a:ext cx="7710784" cy="3384376"/>
          </a:xfrm>
          <a:prstGeom prst="flowChartMagneticDisk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/>
          </a:scene3d>
          <a:sp3d prstMaterial="metal">
            <a:bevelT w="63500" h="25400"/>
            <a:bevelB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Разъяснительные письма </a:t>
            </a:r>
            <a:br>
              <a:rPr lang="ru-R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Минэкономразвития России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действующему законодательству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15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3202" y="1331913"/>
            <a:ext cx="7416800" cy="132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Письмом Минэкономразвития России  от 21.04.2017                               № ОГ-Д23-4788 даны подробные разъяснения в отношении документов, на основании которых может быть подготовлен технический план жилого дома: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432488" y="2807119"/>
            <a:ext cx="7497515" cy="3211512"/>
            <a:chOff x="-73741" y="-725633"/>
            <a:chExt cx="3961654" cy="4197142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73741" y="-725633"/>
              <a:ext cx="3919017" cy="4197142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7355" y="-725633"/>
              <a:ext cx="3860558" cy="37835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>
                <a:buFontTx/>
                <a:buChar char="-"/>
                <a:defRPr/>
              </a:pPr>
              <a:r>
                <a: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если объект ИЖС закончен строительством до введения в действие Градостроительного кодекса (до 30.12.2004, до 07.05.1998);</a:t>
              </a:r>
            </a:p>
            <a:p>
              <a:pPr>
                <a:buFontTx/>
                <a:buChar char="-"/>
                <a:defRPr/>
              </a:pPr>
              <a:r>
                <a: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если в отношении жилого дома отсутствуют подлинные документы;</a:t>
              </a:r>
            </a:p>
            <a:p>
              <a:pPr>
                <a:buFontTx/>
                <a:buChar char="-"/>
                <a:defRPr/>
              </a:pPr>
              <a:r>
                <a: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если объект ИЖС не является ранее учтенным;</a:t>
              </a:r>
            </a:p>
            <a:p>
              <a:pPr>
                <a:buFontTx/>
                <a:buChar char="-"/>
                <a:defRPr/>
              </a:pPr>
              <a:r>
                <a: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 отношении жилых строений и объектов ИЖС, расположенных на садовых и дачных земельных участках.</a:t>
              </a:r>
            </a:p>
          </p:txBody>
        </p:sp>
      </p:grp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1131788"/>
            <a:ext cx="12192000" cy="45719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-3802"/>
            <a:ext cx="12192000" cy="1095375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на основании которых может быть подготовлен </a:t>
            </a:r>
            <a:endParaRPr lang="ru-RU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жилого дома</a:t>
            </a:r>
            <a:endParaRPr lang="ru-RU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0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3202" y="1331913"/>
            <a:ext cx="7416800" cy="132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Письмом Минэкономразвития России  от 21.04.2017                               № ОГ-Д23-4788 даны подробные разъяснения в отношении документов, на основании которых может быть подготовлен технический план жилого дома: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432488" y="2807119"/>
            <a:ext cx="7497515" cy="3211512"/>
            <a:chOff x="-73741" y="-725633"/>
            <a:chExt cx="3961654" cy="4197142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73741" y="-725633"/>
              <a:ext cx="3919017" cy="4197142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7355" y="-725633"/>
              <a:ext cx="3860558" cy="37835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>
                <a:buFontTx/>
                <a:buChar char="-"/>
                <a:defRPr/>
              </a:pPr>
              <a:r>
                <a: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если объект ИЖС закончен строительством до введения в действие Градостроительного кодекса (до 30.12.2004, до 07.05.1998);</a:t>
              </a:r>
            </a:p>
            <a:p>
              <a:pPr>
                <a:buFontTx/>
                <a:buChar char="-"/>
                <a:defRPr/>
              </a:pPr>
              <a:r>
                <a: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если в отношении жилого дома отсутствуют подлинные документы;</a:t>
              </a:r>
            </a:p>
            <a:p>
              <a:pPr>
                <a:buFontTx/>
                <a:buChar char="-"/>
                <a:defRPr/>
              </a:pPr>
              <a:r>
                <a: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если объект ИЖС не является ранее учтенным;</a:t>
              </a:r>
            </a:p>
            <a:p>
              <a:pPr>
                <a:buFontTx/>
                <a:buChar char="-"/>
                <a:defRPr/>
              </a:pPr>
              <a:r>
                <a: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 отношении жилых строений и объектов ИЖС, расположенных на садовых и дачных земельных участках.</a:t>
              </a:r>
            </a:p>
          </p:txBody>
        </p:sp>
      </p:grp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1131788"/>
            <a:ext cx="12192000" cy="45719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kern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-3802"/>
            <a:ext cx="12192000" cy="1095375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на основании которых может быть подготовлен </a:t>
            </a:r>
          </a:p>
          <a:p>
            <a:pPr algn="ctr">
              <a:defRPr/>
            </a:pP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план жилого дома</a:t>
            </a:r>
            <a:endParaRPr lang="ru-RU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60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19409" y="2996952"/>
            <a:ext cx="4104456" cy="3168352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dirty="0">
                <a:solidFill>
                  <a:prstClr val="black"/>
                </a:solidFill>
              </a:rPr>
              <a:t>особенности подготовки технического плана на </a:t>
            </a:r>
            <a:r>
              <a:rPr lang="ru-RU" sz="2000" dirty="0" err="1">
                <a:solidFill>
                  <a:prstClr val="black"/>
                </a:solidFill>
              </a:rPr>
              <a:t>машино</a:t>
            </a:r>
            <a:r>
              <a:rPr lang="ru-RU" sz="2000" dirty="0">
                <a:solidFill>
                  <a:prstClr val="black"/>
                </a:solidFill>
              </a:rPr>
              <a:t>-места, в зависимости от расположения </a:t>
            </a:r>
            <a:r>
              <a:rPr lang="ru-RU" sz="2000" dirty="0" err="1">
                <a:solidFill>
                  <a:prstClr val="black"/>
                </a:solidFill>
              </a:rPr>
              <a:t>машино</a:t>
            </a:r>
            <a:r>
              <a:rPr lang="ru-RU" sz="2000" dirty="0">
                <a:solidFill>
                  <a:prstClr val="black"/>
                </a:solidFill>
              </a:rPr>
              <a:t>-места в подземной или надземной части автопарковки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55787" y="2996952"/>
            <a:ext cx="3960440" cy="3168352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 подготовка технического плана в отношении нежилого здания и помещений в нем и </a:t>
            </a:r>
            <a:r>
              <a:rPr lang="ru-RU" sz="2000" dirty="0" err="1">
                <a:solidFill>
                  <a:prstClr val="black"/>
                </a:solidFill>
              </a:rPr>
              <a:t>машино</a:t>
            </a:r>
            <a:r>
              <a:rPr lang="ru-RU" sz="2000" dirty="0">
                <a:solidFill>
                  <a:prstClr val="black"/>
                </a:solidFill>
              </a:rPr>
              <a:t>-места при отсутствии утвержденных XML-схем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2981" y="1781200"/>
            <a:ext cx="4104456" cy="927720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prstClr val="black"/>
                </a:solidFill>
              </a:rPr>
              <a:t>Письмо Минэкономразвития России от 02.06.2017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prstClr val="black"/>
                </a:solidFill>
              </a:rPr>
              <a:t>№ ОГ-Д23-6564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55787" y="1781200"/>
            <a:ext cx="3960440" cy="927720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</a:rPr>
              <a:t>Письмо </a:t>
            </a:r>
            <a:r>
              <a:rPr lang="ru-RU" sz="2000" b="1" dirty="0" err="1">
                <a:solidFill>
                  <a:prstClr val="black"/>
                </a:solidFill>
              </a:rPr>
              <a:t>Росреестра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</a:p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</a:rPr>
              <a:t>от 28.06.2017 № 17683-ВА/Д23и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1131788"/>
            <a:ext cx="12192000" cy="45719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-3802"/>
            <a:ext cx="12192000" cy="1095375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defRPr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pPr>
            <a:r>
              <a:rPr 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itchFamily="2"/>
                <a:cs typeface="Times New Roman" pitchFamily="18" charset="0"/>
              </a:rPr>
              <a:t>По вопросу кадастрового учета </a:t>
            </a:r>
            <a:r>
              <a:rPr lang="ru-RU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itchFamily="2"/>
                <a:cs typeface="Times New Roman" pitchFamily="18" charset="0"/>
              </a:rPr>
              <a:t>машино</a:t>
            </a:r>
            <a:r>
              <a:rPr 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itchFamily="2"/>
                <a:cs typeface="Times New Roman" pitchFamily="18" charset="0"/>
              </a:rPr>
              <a:t>-мест </a:t>
            </a:r>
            <a:endParaRPr lang="ru-RU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algn="ctr">
              <a:defRPr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pP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itchFamily="2"/>
                <a:cs typeface="Times New Roman" pitchFamily="18" charset="0"/>
              </a:rPr>
              <a:t>и </a:t>
            </a:r>
            <a:r>
              <a:rPr 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itchFamily="2"/>
                <a:cs typeface="Times New Roman" pitchFamily="18" charset="0"/>
              </a:rPr>
              <a:t>нежилых помещений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itchFamily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8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720"/>
            <a:ext cx="12192000" cy="6858000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-635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6FB8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8" descr="01-05 логотип варианты 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82"/>
            <a:ext cx="3100552" cy="15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12"/>
          <p:cNvSpPr>
            <a:spLocks noChangeArrowheads="1"/>
          </p:cNvSpPr>
          <p:nvPr/>
        </p:nvSpPr>
        <p:spPr bwMode="auto">
          <a:xfrm>
            <a:off x="9824794" y="6413609"/>
            <a:ext cx="277812" cy="295275"/>
          </a:xfrm>
          <a:custGeom>
            <a:avLst/>
            <a:gdLst>
              <a:gd name="T0" fmla="*/ 0 w 326390"/>
              <a:gd name="T1" fmla="*/ 0 h 326389"/>
              <a:gd name="T2" fmla="*/ 326390 w 326390"/>
              <a:gd name="T3" fmla="*/ 326389 h 326389"/>
            </a:gdLst>
            <a:ahLst/>
            <a:cxnLst/>
            <a:rect l="T0" t="T1" r="T2" b="T3"/>
            <a:pathLst>
              <a:path w="326390" h="326389">
                <a:moveTo>
                  <a:pt x="326059" y="326059"/>
                </a:moveTo>
                <a:lnTo>
                  <a:pt x="0" y="326059"/>
                </a:lnTo>
                <a:lnTo>
                  <a:pt x="0" y="0"/>
                </a:lnTo>
                <a:lnTo>
                  <a:pt x="326059" y="0"/>
                </a:lnTo>
                <a:lnTo>
                  <a:pt x="326059" y="326059"/>
                </a:lnTo>
                <a:close/>
              </a:path>
            </a:pathLst>
          </a:custGeom>
          <a:solidFill>
            <a:srgbClr val="0076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object 13"/>
          <p:cNvSpPr>
            <a:spLocks noChangeArrowheads="1"/>
          </p:cNvSpPr>
          <p:nvPr/>
        </p:nvSpPr>
        <p:spPr bwMode="auto">
          <a:xfrm>
            <a:off x="10185032" y="5677508"/>
            <a:ext cx="377703" cy="295275"/>
          </a:xfrm>
          <a:custGeom>
            <a:avLst/>
            <a:gdLst>
              <a:gd name="T0" fmla="*/ 0 w 652145"/>
              <a:gd name="T1" fmla="*/ 0 h 652145"/>
              <a:gd name="T2" fmla="*/ 652145 w 652145"/>
              <a:gd name="T3" fmla="*/ 652145 h 652145"/>
            </a:gdLst>
            <a:ahLst/>
            <a:cxnLst/>
            <a:rect l="T0" t="T1" r="T2" b="T3"/>
            <a:pathLst>
              <a:path w="652145" h="652145">
                <a:moveTo>
                  <a:pt x="652145" y="652106"/>
                </a:moveTo>
                <a:lnTo>
                  <a:pt x="0" y="652106"/>
                </a:lnTo>
                <a:lnTo>
                  <a:pt x="0" y="0"/>
                </a:lnTo>
                <a:lnTo>
                  <a:pt x="652145" y="0"/>
                </a:lnTo>
                <a:lnTo>
                  <a:pt x="652145" y="652106"/>
                </a:lnTo>
                <a:close/>
              </a:path>
            </a:pathLst>
          </a:custGeom>
          <a:solidFill>
            <a:srgbClr val="0076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4"/>
          <p:cNvSpPr>
            <a:spLocks noChangeArrowheads="1"/>
          </p:cNvSpPr>
          <p:nvPr/>
        </p:nvSpPr>
        <p:spPr bwMode="auto">
          <a:xfrm>
            <a:off x="11448231" y="6616938"/>
            <a:ext cx="743769" cy="271478"/>
          </a:xfrm>
          <a:custGeom>
            <a:avLst/>
            <a:gdLst>
              <a:gd name="T0" fmla="*/ 0 w 652779"/>
              <a:gd name="T1" fmla="*/ 0 h 652779"/>
              <a:gd name="T2" fmla="*/ 652779 w 652779"/>
              <a:gd name="T3" fmla="*/ 652779 h 652779"/>
            </a:gdLst>
            <a:ahLst/>
            <a:cxnLst/>
            <a:rect l="T0" t="T1" r="T2" b="T3"/>
            <a:pathLst>
              <a:path w="652779" h="652779">
                <a:moveTo>
                  <a:pt x="652170" y="652208"/>
                </a:moveTo>
                <a:lnTo>
                  <a:pt x="0" y="652208"/>
                </a:lnTo>
                <a:lnTo>
                  <a:pt x="0" y="0"/>
                </a:lnTo>
                <a:lnTo>
                  <a:pt x="652170" y="0"/>
                </a:lnTo>
                <a:lnTo>
                  <a:pt x="652170" y="652208"/>
                </a:lnTo>
                <a:close/>
              </a:path>
            </a:pathLst>
          </a:custGeom>
          <a:solidFill>
            <a:srgbClr val="0076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object 15"/>
          <p:cNvSpPr>
            <a:spLocks noChangeArrowheads="1"/>
          </p:cNvSpPr>
          <p:nvPr/>
        </p:nvSpPr>
        <p:spPr bwMode="auto">
          <a:xfrm>
            <a:off x="11089456" y="5373146"/>
            <a:ext cx="358775" cy="369887"/>
          </a:xfrm>
          <a:custGeom>
            <a:avLst/>
            <a:gdLst>
              <a:gd name="T0" fmla="*/ 0 w 418465"/>
              <a:gd name="T1" fmla="*/ 0 h 407670"/>
              <a:gd name="T2" fmla="*/ 418465 w 418465"/>
              <a:gd name="T3" fmla="*/ 407670 h 407670"/>
            </a:gdLst>
            <a:ahLst/>
            <a:cxnLst/>
            <a:rect l="T0" t="T1" r="T2" b="T3"/>
            <a:pathLst>
              <a:path w="418465" h="407670">
                <a:moveTo>
                  <a:pt x="417893" y="407593"/>
                </a:moveTo>
                <a:lnTo>
                  <a:pt x="0" y="407593"/>
                </a:lnTo>
                <a:lnTo>
                  <a:pt x="0" y="0"/>
                </a:lnTo>
                <a:lnTo>
                  <a:pt x="417893" y="0"/>
                </a:lnTo>
                <a:lnTo>
                  <a:pt x="417893" y="407593"/>
                </a:lnTo>
                <a:close/>
              </a:path>
            </a:pathLst>
          </a:custGeom>
          <a:solidFill>
            <a:srgbClr val="CED8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object 16"/>
          <p:cNvSpPr>
            <a:spLocks noChangeArrowheads="1"/>
          </p:cNvSpPr>
          <p:nvPr/>
        </p:nvSpPr>
        <p:spPr bwMode="auto">
          <a:xfrm>
            <a:off x="10645160" y="5972783"/>
            <a:ext cx="726474" cy="545272"/>
          </a:xfrm>
          <a:custGeom>
            <a:avLst/>
            <a:gdLst>
              <a:gd name="T0" fmla="*/ 0 w 652779"/>
              <a:gd name="T1" fmla="*/ 0 h 652145"/>
              <a:gd name="T2" fmla="*/ 652779 w 652779"/>
              <a:gd name="T3" fmla="*/ 652145 h 652145"/>
            </a:gdLst>
            <a:ahLst/>
            <a:cxnLst/>
            <a:rect l="T0" t="T1" r="T2" b="T3"/>
            <a:pathLst>
              <a:path w="652779" h="652145">
                <a:moveTo>
                  <a:pt x="652170" y="652081"/>
                </a:moveTo>
                <a:lnTo>
                  <a:pt x="0" y="652081"/>
                </a:lnTo>
                <a:lnTo>
                  <a:pt x="0" y="0"/>
                </a:lnTo>
                <a:lnTo>
                  <a:pt x="652170" y="0"/>
                </a:lnTo>
                <a:lnTo>
                  <a:pt x="652170" y="652081"/>
                </a:lnTo>
                <a:close/>
              </a:path>
            </a:pathLst>
          </a:custGeom>
          <a:solidFill>
            <a:srgbClr val="68BD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object 17"/>
          <p:cNvSpPr>
            <a:spLocks noChangeArrowheads="1"/>
          </p:cNvSpPr>
          <p:nvPr/>
        </p:nvSpPr>
        <p:spPr bwMode="auto">
          <a:xfrm>
            <a:off x="10636027" y="5113590"/>
            <a:ext cx="209550" cy="222250"/>
          </a:xfrm>
          <a:custGeom>
            <a:avLst/>
            <a:gdLst>
              <a:gd name="T0" fmla="*/ 0 w 245109"/>
              <a:gd name="T1" fmla="*/ 0 h 245110"/>
              <a:gd name="T2" fmla="*/ 245109 w 245109"/>
              <a:gd name="T3" fmla="*/ 245110 h 245110"/>
            </a:gdLst>
            <a:ahLst/>
            <a:cxnLst/>
            <a:rect l="T0" t="T1" r="T2" b="T3"/>
            <a:pathLst>
              <a:path w="245109" h="245110">
                <a:moveTo>
                  <a:pt x="244525" y="244589"/>
                </a:moveTo>
                <a:lnTo>
                  <a:pt x="0" y="244589"/>
                </a:lnTo>
                <a:lnTo>
                  <a:pt x="0" y="0"/>
                </a:lnTo>
                <a:lnTo>
                  <a:pt x="244525" y="0"/>
                </a:lnTo>
                <a:lnTo>
                  <a:pt x="244525" y="244589"/>
                </a:lnTo>
                <a:close/>
              </a:path>
            </a:pathLst>
          </a:custGeom>
          <a:solidFill>
            <a:srgbClr val="68BD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" y="2283314"/>
            <a:ext cx="12223417" cy="2462213"/>
          </a:xfrm>
          <a:prstGeom prst="rect">
            <a:avLst/>
          </a:prstGeom>
          <a:noFill/>
          <a:effectLst/>
          <a:scene3d>
            <a:camera prst="orthographicFront"/>
            <a:lightRig rig="brightRoom" dir="t"/>
          </a:scene3d>
          <a:sp3d>
            <a:bevelT/>
          </a:sp3d>
        </p:spPr>
        <p:txBody>
          <a:bodyPr wrap="square" lIns="0" tIns="0" rIns="0" bIns="0">
            <a:spAutoFit/>
            <a:sp3d extrusionH="57150" contourW="6350" prstMaterial="metal">
              <a:bevelT w="38100" h="3810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Законопроект</a:t>
            </a: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 внесении изменений </a:t>
            </a:r>
            <a:b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Федеральный закон </a:t>
            </a:r>
            <a:b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 13.07.2015 № 218-ФЗ </a:t>
            </a:r>
            <a:b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 государственной регистрации недвижимости» </a:t>
            </a:r>
            <a:b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части кадастровой деятельности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5563535"/>
            <a:ext cx="59593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l" eaLnBrk="1" hangingPunct="1"/>
            <a:r>
              <a:rPr lang="ru-RU" alt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4F9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КАЦ ЕЛЕНА АЛЕКСАНДРОВНА</a:t>
            </a:r>
            <a:endParaRPr lang="ru-RU" altLang="ru-RU" dirty="0">
              <a:solidFill>
                <a:srgbClr val="4F96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1381" y="6109106"/>
            <a:ext cx="64934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l" eaLnBrk="1" hangingPunct="1"/>
            <a:r>
              <a:rPr lang="ru-RU" altLang="ru-RU" sz="2000" dirty="0">
                <a:solidFill>
                  <a:srgbClr val="4F9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altLang="ru-RU" sz="2000" dirty="0" smtClean="0">
                <a:solidFill>
                  <a:srgbClr val="4F9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 </a:t>
            </a:r>
          </a:p>
          <a:p>
            <a:pPr algn="l" eaLnBrk="1" hangingPunct="1"/>
            <a:r>
              <a:rPr lang="ru-RU" altLang="ru-RU" sz="2000" dirty="0" smtClean="0">
                <a:solidFill>
                  <a:srgbClr val="4F9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endParaRPr lang="ru-RU" altLang="ru-RU" sz="2000" dirty="0">
              <a:solidFill>
                <a:srgbClr val="4F96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ru-RU" alt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57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5" grpId="1" animBg="1"/>
      <p:bldP spid="15" grpId="1"/>
      <p:bldP spid="16" grpId="1"/>
      <p:bldP spid="1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19409" y="2996952"/>
            <a:ext cx="4104456" cy="3168352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dirty="0">
                <a:solidFill>
                  <a:prstClr val="black"/>
                </a:solidFill>
              </a:rPr>
              <a:t>особенности подготовки технического плана на </a:t>
            </a:r>
            <a:r>
              <a:rPr lang="ru-RU" sz="2000" dirty="0" err="1">
                <a:solidFill>
                  <a:prstClr val="black"/>
                </a:solidFill>
              </a:rPr>
              <a:t>машино</a:t>
            </a:r>
            <a:r>
              <a:rPr lang="ru-RU" sz="2000" dirty="0">
                <a:solidFill>
                  <a:prstClr val="black"/>
                </a:solidFill>
              </a:rPr>
              <a:t>-места, в зависимости от расположения </a:t>
            </a:r>
            <a:r>
              <a:rPr lang="ru-RU" sz="2000" dirty="0" err="1">
                <a:solidFill>
                  <a:prstClr val="black"/>
                </a:solidFill>
              </a:rPr>
              <a:t>машино</a:t>
            </a:r>
            <a:r>
              <a:rPr lang="ru-RU" sz="2000" dirty="0">
                <a:solidFill>
                  <a:prstClr val="black"/>
                </a:solidFill>
              </a:rPr>
              <a:t>-места в подземной или надземной части автопарковки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55787" y="2996952"/>
            <a:ext cx="3960440" cy="3168352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 подготовка технического плана в отношении нежилого здания и помещений в нем и </a:t>
            </a:r>
            <a:r>
              <a:rPr lang="ru-RU" sz="2000" dirty="0" err="1">
                <a:solidFill>
                  <a:prstClr val="black"/>
                </a:solidFill>
              </a:rPr>
              <a:t>машино</a:t>
            </a:r>
            <a:r>
              <a:rPr lang="ru-RU" sz="2000" dirty="0">
                <a:solidFill>
                  <a:prstClr val="black"/>
                </a:solidFill>
              </a:rPr>
              <a:t>-места при отсутствии утвержденных XML-схем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2981" y="1781200"/>
            <a:ext cx="4104456" cy="927720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prstClr val="black"/>
                </a:solidFill>
              </a:rPr>
              <a:t>Письмо Минэкономразвития России от 02.06.2017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prstClr val="black"/>
                </a:solidFill>
              </a:rPr>
              <a:t>№ ОГ-Д23-6564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55787" y="1781200"/>
            <a:ext cx="3960440" cy="927720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</a:rPr>
              <a:t>Письмо </a:t>
            </a:r>
            <a:r>
              <a:rPr lang="ru-RU" sz="2000" b="1" dirty="0" err="1">
                <a:solidFill>
                  <a:prstClr val="black"/>
                </a:solidFill>
              </a:rPr>
              <a:t>Росреестра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</a:p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</a:rPr>
              <a:t>от 28.06.2017 № 17683-ВА/Д23и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1131788"/>
            <a:ext cx="12192000" cy="45719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kern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-3802"/>
            <a:ext cx="12192000" cy="1095375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defRPr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pPr>
            <a:r>
              <a:rPr lang="ru-RU" sz="4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itchFamily="2"/>
                <a:cs typeface="Times New Roman" pitchFamily="18" charset="0"/>
              </a:rPr>
              <a:t>По вопросу кадастрового учета </a:t>
            </a:r>
            <a:r>
              <a:rPr lang="ru-RU" sz="40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itchFamily="2"/>
                <a:cs typeface="Times New Roman" pitchFamily="18" charset="0"/>
              </a:rPr>
              <a:t>машино</a:t>
            </a:r>
            <a:r>
              <a:rPr lang="ru-RU" sz="4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itchFamily="2"/>
                <a:cs typeface="Times New Roman" pitchFamily="18" charset="0"/>
              </a:rPr>
              <a:t>-мест </a:t>
            </a:r>
          </a:p>
          <a:p>
            <a:pPr algn="ctr">
              <a:defRPr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pPr>
            <a:r>
              <a:rPr lang="ru-RU" sz="4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itchFamily="2"/>
                <a:cs typeface="Times New Roman" pitchFamily="18" charset="0"/>
              </a:rPr>
              <a:t>и нежилых помещений </a:t>
            </a:r>
            <a:endParaRPr lang="ru-RU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itchFamily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30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19409" y="2996952"/>
            <a:ext cx="4104456" cy="3168352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dirty="0">
                <a:solidFill>
                  <a:prstClr val="black"/>
                </a:solidFill>
              </a:rPr>
              <a:t>порядок раздела линейного сооружения – автомобильной дороги без осуществления фактических строительных работ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55787" y="2996952"/>
            <a:ext cx="3960440" cy="3168352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 осуществление кадастрового учета и регистрации прав на объекты, входящие в состав сооружения «производственно-технологический комплекс» ОАО «РЖД»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2981" y="1781200"/>
            <a:ext cx="4104456" cy="927720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prstClr val="black"/>
                </a:solidFill>
              </a:rPr>
              <a:t>Письмо Минэкономразвития России от 06.07.2017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prstClr val="black"/>
                </a:solidFill>
              </a:rPr>
              <a:t>№ Д23и-3986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55787" y="1781200"/>
            <a:ext cx="3960440" cy="927720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</a:rPr>
              <a:t>Письмо Минэкономразвития России от 27.12.2017                             № Д23и-7434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1131788"/>
            <a:ext cx="12192000" cy="45719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-3802"/>
            <a:ext cx="12192000" cy="1095375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defRPr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pPr>
            <a:r>
              <a:rPr 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itchFamily="2"/>
                <a:cs typeface="Times New Roman" pitchFamily="18" charset="0"/>
              </a:rPr>
              <a:t>В отношении сложных объектов недвижимости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itchFamily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6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19409" y="2996952"/>
            <a:ext cx="4104456" cy="3168352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dirty="0">
                <a:solidFill>
                  <a:prstClr val="black"/>
                </a:solidFill>
              </a:rPr>
              <a:t>порядок раздела линейного сооружения – автомобильной дороги без осуществления фактических строительных работ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55787" y="2996952"/>
            <a:ext cx="3960440" cy="3168352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 осуществление кадастрового учета и регистрации прав на объекты, входящие в состав сооружения «производственно-технологический комплекс» ОАО «РЖД»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2981" y="1781200"/>
            <a:ext cx="4104456" cy="927720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prstClr val="black"/>
                </a:solidFill>
              </a:rPr>
              <a:t>Письмо Минэкономразвития России от 06.07.2017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prstClr val="black"/>
                </a:solidFill>
              </a:rPr>
              <a:t>№ Д23и-3986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55787" y="1781200"/>
            <a:ext cx="3960440" cy="927720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</a:rPr>
              <a:t>Письмо Минэкономразвития России от 27.12.2017                             № Д23и-7434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1131788"/>
            <a:ext cx="12192000" cy="45719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kern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-3802"/>
            <a:ext cx="12192000" cy="1095375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defRPr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pPr>
            <a:r>
              <a:rPr lang="ru-RU" sz="4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itchFamily="2"/>
                <a:cs typeface="Times New Roman" pitchFamily="18" charset="0"/>
              </a:rPr>
              <a:t>В отношении сложных объектов недвижимости</a:t>
            </a:r>
            <a:endParaRPr lang="ru-RU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itchFamily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27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109572" y="146349"/>
            <a:ext cx="7986987" cy="1110881"/>
            <a:chOff x="2950" y="2570"/>
            <a:chExt cx="7986987" cy="1398913"/>
          </a:xfrm>
          <a:scene3d>
            <a:camera prst="orthographicFront"/>
            <a:lightRig rig="flat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950" y="2570"/>
              <a:ext cx="7986987" cy="1398913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43923" y="43543"/>
              <a:ext cx="7905041" cy="13169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400" b="1" spc="50" dirty="0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Определение площади здания, сооружения, помещения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41313" y="1697039"/>
            <a:ext cx="8018463" cy="43846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10.02.2017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ОГ-Д23-1495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по площади жилого здания, помещения (тамбур, внутриквартирная лестница);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10.03.2017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ОГ-Д23-2558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размеры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машино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-мест;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13.03.2017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Д23и-1464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определение площади объекта ИЖС;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21.03.2017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ОГ-Д23-3309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методика подсчета площадей зданий и сооружений;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22.03.2017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ОГ-Д23-3198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включение в площадь индивидуального жилого дома площади гаража;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24.04.2017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Д23и-2451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особенности определения площади для целей кадастрового учета;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24.04.2017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ОГ-Д23-4790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определение площади жилого дома;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27.04.2017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ОГ-Д23-4932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относительно включения в площадь жилого здания, жилого помещения площади балконов, лоджий, веранд и террас для целей кадастрового учета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1649" y="2590800"/>
            <a:ext cx="3884910" cy="20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4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109572" y="146349"/>
            <a:ext cx="7986987" cy="1110881"/>
            <a:chOff x="2950" y="2570"/>
            <a:chExt cx="7986987" cy="1398913"/>
          </a:xfrm>
          <a:scene3d>
            <a:camera prst="orthographicFront"/>
            <a:lightRig rig="flat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950" y="2570"/>
              <a:ext cx="7986987" cy="1398913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43923" y="43543"/>
              <a:ext cx="7905041" cy="13169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400" b="1" spc="50" dirty="0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Определение площади здания, сооружения, помещения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41313" y="1697039"/>
            <a:ext cx="8018463" cy="43846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10.02.2017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ОГ-Д23-1495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по площади жилого здания, помещения (тамбур, внутриквартирная лестница);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10.03.2017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ОГ-Д23-2558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размеры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машино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-мест;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13.03.2017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Д23и-1464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определение площади объекта ИЖС;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21.03.2017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ОГ-Д23-3309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методика подсчета площадей зданий и сооружений;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22.03.2017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ОГ-Д23-3198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включение в площадь индивидуального жилого дома площади гаража;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24.04.2017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Д23и-2451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особенности определения площади для целей кадастрового учета;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24.04.2017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ОГ-Д23-4790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определение площади жилого дома;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27.04.2017 №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ОГ-Д23-4932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относительно включения в площадь жилого здания, жилого помещения площади балконов, лоджий, веранд и террас для целей кадастрового учета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1649" y="2590800"/>
            <a:ext cx="3884910" cy="20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40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7528" y="2852937"/>
            <a:ext cx="8352928" cy="584775"/>
          </a:xfrm>
          <a:prstGeom prst="rect">
            <a:avLst/>
          </a:prstGeom>
          <a:noFill/>
          <a:effectLst/>
          <a:scene3d>
            <a:camera prst="orthographicFront"/>
            <a:lightRig rig="brightRoom" dir="t"/>
          </a:scene3d>
          <a:sp3d>
            <a:bevelT/>
          </a:sp3d>
        </p:spPr>
        <p:txBody>
          <a:bodyPr>
            <a:spAutoFit/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5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195388"/>
            <a:ext cx="12192001" cy="4074160"/>
          </a:xfrm>
          <a:prstGeom prst="rect">
            <a:avLst/>
          </a:prstGeom>
        </p:spPr>
      </p:pic>
      <p:sp>
        <p:nvSpPr>
          <p:cNvPr id="2" name="Прямоугольник 11"/>
          <p:cNvSpPr/>
          <p:nvPr/>
        </p:nvSpPr>
        <p:spPr bwMode="auto">
          <a:xfrm>
            <a:off x="183930" y="342"/>
            <a:ext cx="11824138" cy="11947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26000">
                <a:srgbClr val="C8E6EE"/>
              </a:gs>
              <a:gs pos="1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6200000" scaled="1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4" tIns="44997" rIns="90004" bIns="44997" anchor="ctr" anchorCtr="1" compatLnSpc="0"/>
          <a:lstStyle/>
          <a:p>
            <a:pPr algn="ctr">
              <a:defRPr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Случаи, когда необходимо представление межевого или технического плана для осуществления учетно-регистрационных действий 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2583324" y="1212222"/>
            <a:ext cx="538804" cy="48697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9477798" y="1212222"/>
            <a:ext cx="524331" cy="38161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77825" y="1734057"/>
            <a:ext cx="4857903" cy="328702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Межевой план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  кадастровый учет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образуемых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земельных участков;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  кадастровый учет в связи с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образованием части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земельного участка (кроме случая образования части для установления территориальной зоны);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изменение описания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местоположения границ земельного участка и (или) его площади (для случаев, предусмотренных ч. 1, 2 ст. 43 Закона № 218-ФЗ).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783060" y="1631359"/>
            <a:ext cx="4873316" cy="337162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wo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Технический план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  кадастровый учет и регистрация прав или кадастровый учет в связи с с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озданием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(строительство)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изменением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(реконструкция) зданий, сооружений;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  кадастровый учет и регистрация прав в отношении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объекта незавершенного строительства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  кадастровый учет и регистрация прав в отношении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помещений или </a:t>
            </a:r>
            <a:r>
              <a:rPr lang="ru-RU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машино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-мест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здании, сооружении;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  кадастровый учет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помещений или </a:t>
            </a:r>
            <a:r>
              <a:rPr lang="ru-RU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машино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-мест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здании,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сооружении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1514762" y="5304406"/>
            <a:ext cx="9531610" cy="1448234"/>
            <a:chOff x="0" y="4680519"/>
            <a:chExt cx="3832527" cy="993010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4680519"/>
              <a:ext cx="3832527" cy="99301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9084" y="4709603"/>
              <a:ext cx="3774359" cy="93484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06680" tIns="106680" rIns="106680" bIns="106680" spcCol="1270" anchor="ctr"/>
            <a:lstStyle/>
            <a:p>
              <a:pPr algn="ctr">
                <a:defRPr/>
              </a:pPr>
              <a:r>
                <a:rPr lang="ru-RU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ВАЖНО! Если технический план подготовлен </a:t>
              </a:r>
              <a:r>
                <a:rPr lang="ru-RU" b="1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исключительно</a:t>
              </a:r>
              <a:r>
                <a:rPr lang="ru-RU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для определения местоположения здания, сооружения на земельном участке, то </a:t>
              </a:r>
              <a:r>
                <a:rPr lang="ru-RU" b="1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не требуется использование и включение</a:t>
              </a:r>
              <a:r>
                <a:rPr lang="ru-RU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в состав технического плана</a:t>
              </a:r>
              <a:r>
                <a:rPr lang="ru-RU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проектной документации, разрешения на ввод или разрешение на строительство, а также планов этажей или планов здания, сооружения!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7052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0091 0.229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2783840"/>
            <a:ext cx="12192001" cy="4074160"/>
          </a:xfrm>
          <a:prstGeom prst="rect">
            <a:avLst/>
          </a:prstGeom>
        </p:spPr>
      </p:pic>
      <p:sp>
        <p:nvSpPr>
          <p:cNvPr id="2" name="Прямоугольник 11"/>
          <p:cNvSpPr/>
          <p:nvPr/>
        </p:nvSpPr>
        <p:spPr bwMode="auto">
          <a:xfrm>
            <a:off x="183930" y="342"/>
            <a:ext cx="11824138" cy="11947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26000">
                <a:srgbClr val="C8E6EE"/>
              </a:gs>
              <a:gs pos="1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6200000" scaled="1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4" tIns="44997" rIns="90004" bIns="44997" anchor="ctr" anchorCtr="1" compatLnSpc="0"/>
          <a:lstStyle/>
          <a:p>
            <a:pPr algn="ctr">
              <a:defRPr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Случаи, когда необходимо представление межевого или технического плана для осуществления учетно-регистрационных действий 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2583324" y="1212222"/>
            <a:ext cx="538804" cy="48697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9477798" y="1212222"/>
            <a:ext cx="524331" cy="38161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77825" y="1734057"/>
            <a:ext cx="4857903" cy="328702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Межевой план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  кадастровый учет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образуемых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земельных участков;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  кадастровый учет в связи с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образованием части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земельного участка (кроме случая образования части для установления территориальной зоны);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изменение описания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местоположения границ земельного участка и (или) его площади (для случаев, предусмотренных ч. 1, 2 ст. 43 Закона № 218-ФЗ).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783060" y="1631359"/>
            <a:ext cx="4873316" cy="337162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wo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Технический план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  кадастровый учет и регистрация прав или кадастровый учет в связи с с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озданием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(строительство)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изменением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(реконструкция) зданий, сооружений;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  кадастровый учет и регистрация прав в отношении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объекта незавершенного строительства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  кадастровый учет и регистрация прав в отношении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помещений или </a:t>
            </a:r>
            <a:r>
              <a:rPr lang="ru-RU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машино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-мест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здании, сооружении;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  кадастровый учет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помещений или </a:t>
            </a:r>
            <a:r>
              <a:rPr lang="ru-RU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машино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-мест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здании, сооружении</a:t>
            </a:r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1514762" y="5304406"/>
            <a:ext cx="9531610" cy="1448234"/>
            <a:chOff x="0" y="4680519"/>
            <a:chExt cx="3832527" cy="993010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4680519"/>
              <a:ext cx="3832527" cy="99301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9084" y="4709603"/>
              <a:ext cx="3774359" cy="93484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06680" tIns="106680" rIns="106680" bIns="106680" spcCol="1270" anchor="ctr"/>
            <a:lstStyle/>
            <a:p>
              <a:pPr algn="ctr">
                <a:defRPr/>
              </a:pPr>
              <a:r>
                <a:rPr lang="ru-RU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ВАЖНО! Если технический план подготовлен </a:t>
              </a:r>
              <a:r>
                <a:rPr lang="ru-RU" b="1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исключительно</a:t>
              </a:r>
              <a:r>
                <a:rPr lang="ru-RU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для определения местоположения здания, сооружения на земельном участке, то </a:t>
              </a:r>
              <a:r>
                <a:rPr lang="ru-RU" b="1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не требуется использование и включение</a:t>
              </a:r>
              <a:r>
                <a:rPr lang="ru-RU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в состав технического плана</a:t>
              </a:r>
              <a:r>
                <a:rPr lang="ru-RU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проектной документации, разрешения на ввод или разрешение на строительство, а также планов этажей или планов здания, сооружения!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4860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00091 -0.148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905488"/>
            <a:ext cx="12192000" cy="45719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95" b="8388"/>
          <a:stretch/>
        </p:blipFill>
        <p:spPr>
          <a:xfrm>
            <a:off x="8076553" y="2459421"/>
            <a:ext cx="3946634" cy="3457904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26" b="14395"/>
          <a:stretch/>
        </p:blipFill>
        <p:spPr>
          <a:xfrm>
            <a:off x="8245366" y="798786"/>
            <a:ext cx="3946634" cy="1660635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798786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правила информационного взаимодействия кадастрового инженера с органом регистрации прав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7000" y="1066800"/>
            <a:ext cx="7780740" cy="848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 defTabSz="711200">
              <a:lnSpc>
                <a:spcPct val="90000"/>
              </a:lnSpc>
              <a:spcAft>
                <a:spcPct val="15000"/>
              </a:spcAft>
            </a:pPr>
            <a:r>
              <a:rPr lang="ru-RU" b="1" dirty="0">
                <a:solidFill>
                  <a:srgbClr val="000000"/>
                </a:solidFill>
              </a:rPr>
              <a:t>Обязательная</a:t>
            </a:r>
            <a:r>
              <a:rPr lang="ru-RU" dirty="0">
                <a:solidFill>
                  <a:srgbClr val="000000"/>
                </a:solidFill>
              </a:rPr>
              <a:t> предварительная автоматизированная проверка подготовленных документов через электронный сервис «Личный кабинет кадастрового инженера»;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7000" y="2030577"/>
            <a:ext cx="778074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Вводится новое </a:t>
            </a:r>
            <a:r>
              <a:rPr lang="ru-RU" sz="1600" b="1" dirty="0"/>
              <a:t>основание для возврата документов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без рассмотрения</a:t>
            </a:r>
            <a:r>
              <a:rPr lang="ru-RU" sz="1600" dirty="0"/>
              <a:t> – в отношении представленного заявителем межевого, технического плана, карты-плана территории или акта обследования не осуществлена предварительная Автоматизированная проверка посредством электронного сервиса «Личный кабинет кадастрового инженера» либо при такой проверке получен отрицательный результат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7000" y="3715830"/>
            <a:ext cx="77807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Использование «Личного кабинета» </a:t>
            </a:r>
            <a:r>
              <a:rPr lang="ru-RU" b="1" dirty="0">
                <a:solidFill>
                  <a:srgbClr val="000000"/>
                </a:solidFill>
              </a:rPr>
              <a:t>бесплатно</a:t>
            </a:r>
            <a:r>
              <a:rPr lang="ru-RU" dirty="0">
                <a:solidFill>
                  <a:srgbClr val="000000"/>
                </a:solidFill>
              </a:rPr>
              <a:t>, НО временное хранение документов в электронном хранилище платное;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7000" y="4477754"/>
            <a:ext cx="778074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Путем «Личного кабинета» кадастровый инженер </a:t>
            </a:r>
            <a:r>
              <a:rPr lang="ru-RU" b="1" dirty="0">
                <a:solidFill>
                  <a:srgbClr val="000000"/>
                </a:solidFill>
              </a:rPr>
              <a:t>может получать уведомления</a:t>
            </a:r>
            <a:r>
              <a:rPr lang="ru-RU" dirty="0">
                <a:solidFill>
                  <a:srgbClr val="000000"/>
                </a:solidFill>
              </a:rPr>
              <a:t> о результатах кадастрового учета на основании подготовленных им документов;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7000" y="5516677"/>
            <a:ext cx="77807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Информационное взаимодействие с кадастровыми инженерами осуществляет </a:t>
            </a:r>
            <a:r>
              <a:rPr lang="ru-RU" b="1" dirty="0"/>
              <a:t>кадастровая палата.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09213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905488"/>
            <a:ext cx="12192000" cy="45719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ker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95" b="8388"/>
          <a:stretch/>
        </p:blipFill>
        <p:spPr>
          <a:xfrm>
            <a:off x="8076553" y="2459421"/>
            <a:ext cx="3946634" cy="3457904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26" b="14395"/>
          <a:stretch/>
        </p:blipFill>
        <p:spPr>
          <a:xfrm>
            <a:off x="8245366" y="798786"/>
            <a:ext cx="3946634" cy="1660635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798786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defRPr/>
            </a:pPr>
            <a:r>
              <a:rPr lang="ru-RU" sz="2000" dirty="0">
                <a:ln w="3175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правила информационного взаимодействия кадастрового инженера с органом регистрации прав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7000" y="1066800"/>
            <a:ext cx="7780740" cy="848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 defTabSz="711200">
              <a:lnSpc>
                <a:spcPct val="90000"/>
              </a:lnSpc>
              <a:spcAft>
                <a:spcPct val="15000"/>
              </a:spcAft>
            </a:pPr>
            <a:r>
              <a:rPr lang="ru-RU" b="1" dirty="0">
                <a:solidFill>
                  <a:srgbClr val="000000"/>
                </a:solidFill>
              </a:rPr>
              <a:t>Обязательная</a:t>
            </a:r>
            <a:r>
              <a:rPr lang="ru-RU" dirty="0">
                <a:solidFill>
                  <a:srgbClr val="000000"/>
                </a:solidFill>
              </a:rPr>
              <a:t> предварительная автоматизированная проверка подготовленных документов через электронный сервис «Личный кабинет кадастрового инженера»;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7000" y="2030577"/>
            <a:ext cx="778074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prstClr val="black"/>
                </a:solidFill>
              </a:rPr>
              <a:t>Вводится новое </a:t>
            </a:r>
            <a:r>
              <a:rPr lang="ru-RU" sz="1600" b="1" dirty="0">
                <a:solidFill>
                  <a:prstClr val="black"/>
                </a:solidFill>
              </a:rPr>
              <a:t>основание для возврата документов </a:t>
            </a:r>
          </a:p>
          <a:p>
            <a:pPr algn="just">
              <a:defRPr/>
            </a:pPr>
            <a:r>
              <a:rPr lang="ru-RU" sz="1600" b="1" dirty="0">
                <a:solidFill>
                  <a:prstClr val="black"/>
                </a:solidFill>
              </a:rPr>
              <a:t>без рассмотрения</a:t>
            </a:r>
            <a:r>
              <a:rPr lang="ru-RU" sz="1600" dirty="0">
                <a:solidFill>
                  <a:prstClr val="black"/>
                </a:solidFill>
              </a:rPr>
              <a:t> – в отношении представленного заявителем межевого, технического плана, карты-плана территории или акта обследования не осуществлена предварительная Автоматизированная проверка посредством электронного сервиса «Личный кабинет кадастрового инженера» либо при такой проверке получен отрицательный результат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7000" y="3715830"/>
            <a:ext cx="77807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Использование «Личного кабинета» </a:t>
            </a:r>
            <a:r>
              <a:rPr lang="ru-RU" b="1" dirty="0">
                <a:solidFill>
                  <a:srgbClr val="000000"/>
                </a:solidFill>
              </a:rPr>
              <a:t>бесплатно</a:t>
            </a:r>
            <a:r>
              <a:rPr lang="ru-RU" dirty="0">
                <a:solidFill>
                  <a:srgbClr val="000000"/>
                </a:solidFill>
              </a:rPr>
              <a:t>, НО временное хранение документов в электронном хранилище платное;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7000" y="4477754"/>
            <a:ext cx="778074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Путем «Личного кабинета» кадастровый инженер </a:t>
            </a:r>
            <a:r>
              <a:rPr lang="ru-RU" b="1" dirty="0">
                <a:solidFill>
                  <a:srgbClr val="000000"/>
                </a:solidFill>
              </a:rPr>
              <a:t>может получать уведомления</a:t>
            </a:r>
            <a:r>
              <a:rPr lang="ru-RU" dirty="0">
                <a:solidFill>
                  <a:srgbClr val="000000"/>
                </a:solidFill>
              </a:rPr>
              <a:t> о результатах кадастрового учета на основании подготовленных им документов;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7000" y="5516677"/>
            <a:ext cx="77807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prstClr val="black"/>
                </a:solidFill>
              </a:rPr>
              <a:t>Информационное взаимодействие с кадастровыми инженерами осуществляет </a:t>
            </a:r>
            <a:r>
              <a:rPr lang="ru-RU" b="1" dirty="0">
                <a:solidFill>
                  <a:prstClr val="black"/>
                </a:solidFill>
              </a:rPr>
              <a:t>кадастровая палата.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41506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6"/>
          <p:cNvSpPr>
            <a:spLocks noChangeArrowheads="1"/>
          </p:cNvSpPr>
          <p:nvPr/>
        </p:nvSpPr>
        <p:spPr bwMode="auto">
          <a:xfrm>
            <a:off x="441182" y="1675411"/>
            <a:ext cx="726474" cy="545272"/>
          </a:xfrm>
          <a:custGeom>
            <a:avLst/>
            <a:gdLst>
              <a:gd name="T0" fmla="*/ 0 w 652779"/>
              <a:gd name="T1" fmla="*/ 0 h 652145"/>
              <a:gd name="T2" fmla="*/ 652779 w 652779"/>
              <a:gd name="T3" fmla="*/ 652145 h 652145"/>
            </a:gdLst>
            <a:ahLst/>
            <a:cxnLst/>
            <a:rect l="T0" t="T1" r="T2" b="T3"/>
            <a:pathLst>
              <a:path w="652779" h="652145">
                <a:moveTo>
                  <a:pt x="652170" y="652081"/>
                </a:moveTo>
                <a:lnTo>
                  <a:pt x="0" y="652081"/>
                </a:lnTo>
                <a:lnTo>
                  <a:pt x="0" y="0"/>
                </a:lnTo>
                <a:lnTo>
                  <a:pt x="652170" y="0"/>
                </a:lnTo>
                <a:lnTo>
                  <a:pt x="652170" y="652081"/>
                </a:lnTo>
                <a:close/>
              </a:path>
            </a:pathLst>
          </a:custGeom>
          <a:solidFill>
            <a:srgbClr val="68BD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13"/>
          <p:cNvSpPr>
            <a:spLocks noChangeArrowheads="1"/>
          </p:cNvSpPr>
          <p:nvPr/>
        </p:nvSpPr>
        <p:spPr bwMode="auto">
          <a:xfrm>
            <a:off x="1765297" y="1189026"/>
            <a:ext cx="377703" cy="295275"/>
          </a:xfrm>
          <a:custGeom>
            <a:avLst/>
            <a:gdLst>
              <a:gd name="T0" fmla="*/ 0 w 652145"/>
              <a:gd name="T1" fmla="*/ 0 h 652145"/>
              <a:gd name="T2" fmla="*/ 652145 w 652145"/>
              <a:gd name="T3" fmla="*/ 652145 h 652145"/>
            </a:gdLst>
            <a:ahLst/>
            <a:cxnLst/>
            <a:rect l="T0" t="T1" r="T2" b="T3"/>
            <a:pathLst>
              <a:path w="652145" h="652145">
                <a:moveTo>
                  <a:pt x="652145" y="652106"/>
                </a:moveTo>
                <a:lnTo>
                  <a:pt x="0" y="652106"/>
                </a:lnTo>
                <a:lnTo>
                  <a:pt x="0" y="0"/>
                </a:lnTo>
                <a:lnTo>
                  <a:pt x="652145" y="0"/>
                </a:lnTo>
                <a:lnTo>
                  <a:pt x="652145" y="652106"/>
                </a:lnTo>
                <a:close/>
              </a:path>
            </a:pathLst>
          </a:custGeom>
          <a:solidFill>
            <a:srgbClr val="0076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11"/>
          <p:cNvSpPr/>
          <p:nvPr/>
        </p:nvSpPr>
        <p:spPr>
          <a:xfrm>
            <a:off x="2870201" y="116849"/>
            <a:ext cx="8955728" cy="122505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4" tIns="44997" rIns="90004" bIns="44997" anchor="ctr" anchorCtr="1" compatLnSpc="0"/>
          <a:lstStyle/>
          <a:p>
            <a:pPr algn="ctr">
              <a:defRPr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Не будет осуществляться кадастровый учет и регистрация прав при отсутствии в ЕГРН сведений о координатах характерных точек границ земельного участка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Microsoft YaHei" pitchFamily="2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964836" y="1345415"/>
            <a:ext cx="305664" cy="25626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9670352" y="1335869"/>
            <a:ext cx="299147" cy="265809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1205" y="2395919"/>
            <a:ext cx="4392361" cy="4124011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кадастровый учет в связи с изменением дополнительных сведений о земельном участке;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уточнение местоположения границ земельного участка;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земельный участок является исходным и сохраняется в измененных границах по ЗК РФ.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57354" y="2383661"/>
            <a:ext cx="4068574" cy="4136269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если право на такой земельный участок зарегистрировано в ЕГРН;</a:t>
            </a:r>
          </a:p>
          <a:p>
            <a:pPr>
              <a:spcBef>
                <a:spcPts val="6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если такой земельный участок предоставлен для ведения ЛПХ, дачного хозяйства, огородничества, садоводства, ИЖС или гаражного строительства;</a:t>
            </a:r>
          </a:p>
          <a:p>
            <a:pPr>
              <a:spcBef>
                <a:spcPts val="6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если права на земельный участок возникают в связи с переоформлением права постоянного (бессрочного) пользования;</a:t>
            </a:r>
          </a:p>
          <a:p>
            <a:pPr>
              <a:spcBef>
                <a:spcPts val="6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иные случаи.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02116" y="1605655"/>
            <a:ext cx="4023812" cy="672976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1 января 2021 требование не применяется в случаях: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39" t="9876" r="10791" b="9368"/>
          <a:stretch/>
        </p:blipFill>
        <p:spPr>
          <a:xfrm>
            <a:off x="2761" y="4127501"/>
            <a:ext cx="1917700" cy="200421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041205" y="1601678"/>
            <a:ext cx="4392361" cy="656455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исключением случаев:</a:t>
            </a:r>
          </a:p>
        </p:txBody>
      </p:sp>
    </p:spTree>
    <p:extLst>
      <p:ext uri="{BB962C8B-B14F-4D97-AF65-F5344CB8AC3E}">
        <p14:creationId xmlns:p14="http://schemas.microsoft.com/office/powerpoint/2010/main" xmlns="" val="401218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44948 -0.08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-41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35273 0.004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2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0" grpId="1" animBg="1"/>
      <p:bldP spid="10" grpId="2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6"/>
          <p:cNvSpPr>
            <a:spLocks noChangeArrowheads="1"/>
          </p:cNvSpPr>
          <p:nvPr/>
        </p:nvSpPr>
        <p:spPr bwMode="auto">
          <a:xfrm>
            <a:off x="4544026" y="1657269"/>
            <a:ext cx="726474" cy="545272"/>
          </a:xfrm>
          <a:custGeom>
            <a:avLst/>
            <a:gdLst>
              <a:gd name="T0" fmla="*/ 0 w 652779"/>
              <a:gd name="T1" fmla="*/ 0 h 652145"/>
              <a:gd name="T2" fmla="*/ 652779 w 652779"/>
              <a:gd name="T3" fmla="*/ 652145 h 652145"/>
            </a:gdLst>
            <a:ahLst/>
            <a:cxnLst/>
            <a:rect l="T0" t="T1" r="T2" b="T3"/>
            <a:pathLst>
              <a:path w="652779" h="652145">
                <a:moveTo>
                  <a:pt x="652170" y="652081"/>
                </a:moveTo>
                <a:lnTo>
                  <a:pt x="0" y="652081"/>
                </a:lnTo>
                <a:lnTo>
                  <a:pt x="0" y="0"/>
                </a:lnTo>
                <a:lnTo>
                  <a:pt x="652170" y="0"/>
                </a:lnTo>
                <a:lnTo>
                  <a:pt x="652170" y="652081"/>
                </a:lnTo>
                <a:close/>
              </a:path>
            </a:pathLst>
          </a:custGeom>
          <a:solidFill>
            <a:srgbClr val="68BD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10" name="object 13"/>
          <p:cNvSpPr>
            <a:spLocks noChangeArrowheads="1"/>
          </p:cNvSpPr>
          <p:nvPr/>
        </p:nvSpPr>
        <p:spPr bwMode="auto">
          <a:xfrm>
            <a:off x="6970362" y="729376"/>
            <a:ext cx="377703" cy="295275"/>
          </a:xfrm>
          <a:custGeom>
            <a:avLst/>
            <a:gdLst>
              <a:gd name="T0" fmla="*/ 0 w 652145"/>
              <a:gd name="T1" fmla="*/ 0 h 652145"/>
              <a:gd name="T2" fmla="*/ 652145 w 652145"/>
              <a:gd name="T3" fmla="*/ 652145 h 652145"/>
            </a:gdLst>
            <a:ahLst/>
            <a:cxnLst/>
            <a:rect l="T0" t="T1" r="T2" b="T3"/>
            <a:pathLst>
              <a:path w="652145" h="652145">
                <a:moveTo>
                  <a:pt x="652145" y="652106"/>
                </a:moveTo>
                <a:lnTo>
                  <a:pt x="0" y="652106"/>
                </a:lnTo>
                <a:lnTo>
                  <a:pt x="0" y="0"/>
                </a:lnTo>
                <a:lnTo>
                  <a:pt x="652145" y="0"/>
                </a:lnTo>
                <a:lnTo>
                  <a:pt x="652145" y="652106"/>
                </a:lnTo>
                <a:close/>
              </a:path>
            </a:pathLst>
          </a:custGeom>
          <a:solidFill>
            <a:srgbClr val="0076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3" name="Прямоугольник 11"/>
          <p:cNvSpPr/>
          <p:nvPr/>
        </p:nvSpPr>
        <p:spPr>
          <a:xfrm>
            <a:off x="2870201" y="116849"/>
            <a:ext cx="8955728" cy="122505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4" tIns="44997" rIns="90004" bIns="44997" anchor="ctr" anchorCtr="1" compatLnSpc="0"/>
          <a:lstStyle/>
          <a:p>
            <a:pPr algn="ctr">
              <a:defRPr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Не будет осуществляться кадастровый учет и регистрация прав при отсутствии в ЕГРН сведений о координатах характерных точек границ земельного участка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Microsoft YaHei" pitchFamily="2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964836" y="1345415"/>
            <a:ext cx="305664" cy="25626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9670352" y="1335869"/>
            <a:ext cx="299147" cy="265809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1205" y="2395919"/>
            <a:ext cx="4392361" cy="4124011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кадастровый учет в связи с изменением дополнительных сведений о земельном участке;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уточнение местоположения границ земельного участка;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земельный участок является исходным и сохраняется в измененных границах по ЗК РФ.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57354" y="2383661"/>
            <a:ext cx="4068574" cy="4136269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если право на такой земельный участок зарегистрировано в ЕГРН;</a:t>
            </a:r>
          </a:p>
          <a:p>
            <a:pPr>
              <a:spcBef>
                <a:spcPts val="6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если такой земельный участок предоставлен для ведения ЛПХ, дачного хозяйства, огородничества, садоводства, ИЖС или гаражного строительства;</a:t>
            </a:r>
          </a:p>
          <a:p>
            <a:pPr>
              <a:spcBef>
                <a:spcPts val="6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если права на земельный участок возникают в связи с переоформлением права постоянного (бессрочного) пользования;</a:t>
            </a:r>
          </a:p>
          <a:p>
            <a:pPr>
              <a:spcBef>
                <a:spcPts val="6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иные случаи.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02116" y="1605655"/>
            <a:ext cx="4023812" cy="672976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1 января 2021 требование не применяется в случаях: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39" t="9876" r="10791" b="9368"/>
          <a:stretch/>
        </p:blipFill>
        <p:spPr>
          <a:xfrm>
            <a:off x="2761" y="4127501"/>
            <a:ext cx="1917700" cy="200421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041205" y="1601678"/>
            <a:ext cx="4392361" cy="656455"/>
          </a:xfrm>
          <a:prstGeom prst="roundRect">
            <a:avLst/>
          </a:prstGeom>
          <a:solidFill>
            <a:srgbClr val="70B22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исключением случаев:</a:t>
            </a:r>
          </a:p>
        </p:txBody>
      </p:sp>
    </p:spTree>
    <p:extLst>
      <p:ext uri="{BB962C8B-B14F-4D97-AF65-F5344CB8AC3E}">
        <p14:creationId xmlns:p14="http://schemas.microsoft.com/office/powerpoint/2010/main" xmlns="" val="164680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35957" y="4345455"/>
            <a:ext cx="8124057" cy="1728192"/>
            <a:chOff x="2949" y="-829099"/>
            <a:chExt cx="4102683" cy="4057237"/>
          </a:xfrm>
          <a:scene3d>
            <a:camera prst="orthographicFront"/>
            <a:lightRig rig="flat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949" y="-829099"/>
              <a:ext cx="4102683" cy="4057237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69740" y="-829099"/>
              <a:ext cx="4035892" cy="39904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Ввод 1й очереди</a:t>
              </a: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 технический план готовится в отношении созданного здания, сооружения </a:t>
              </a:r>
              <a:r>
                <a:rPr lang="ru-RU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 характеристиками 1го этапа</a:t>
              </a: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строительства.</a:t>
              </a:r>
            </a:p>
            <a:p>
              <a:pPr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Ввод 2й и последующих очередей (завершение)</a:t>
              </a: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 технический план готовится в связи с изменением здания, сооружения + кадастровый учет всех созданных помещений и </a:t>
              </a:r>
              <a:r>
                <a:rPr lang="ru-RU" sz="16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машино</a:t>
              </a: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-мест. </a:t>
              </a:r>
              <a:r>
                <a:rPr lang="ru-RU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Характеристики в техническом плане по сумме вводимых частей</a:t>
              </a: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14713" t="27335" r="49001" b="23334"/>
          <a:stretch>
            <a:fillRect/>
          </a:stretch>
        </p:blipFill>
        <p:spPr bwMode="auto">
          <a:xfrm>
            <a:off x="6997701" y="1557337"/>
            <a:ext cx="3262313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/>
          <a:srcRect l="14713" t="27335" r="63564" b="21596"/>
          <a:stretch>
            <a:fillRect/>
          </a:stretch>
        </p:blipFill>
        <p:spPr bwMode="auto">
          <a:xfrm>
            <a:off x="4130676" y="1557337"/>
            <a:ext cx="216852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 cstate="print"/>
          <a:srcRect l="13242" t="27335" r="73920" b="21596"/>
          <a:stretch>
            <a:fillRect/>
          </a:stretch>
        </p:blipFill>
        <p:spPr bwMode="auto">
          <a:xfrm>
            <a:off x="2135189" y="1557337"/>
            <a:ext cx="129698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131788"/>
            <a:ext cx="12192000" cy="45719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-32033"/>
            <a:ext cx="12192000" cy="1095375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defRPr/>
            </a:pPr>
            <a:r>
              <a:rPr lang="ru-RU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 порядок кадастрового учета в отношении здания</a:t>
            </a:r>
            <a:r>
              <a:rPr lang="ru-RU" sz="2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defRPr/>
            </a:pPr>
            <a:r>
              <a:rPr lang="ru-RU" sz="2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сооружения, строительство, реконструкция которого осуществляется этапами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5379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итоги деятельнос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итоги деятельнос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итоги деятельнос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тоги деятельнос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тоги деятельнос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итоги деятельнос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итоги деятельнос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итоги деятельнос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итоги деятельнос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итоги деятельнос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итоги деятельнос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2001</Words>
  <Application>Microsoft Office PowerPoint</Application>
  <PresentationFormat>Произвольный</PresentationFormat>
  <Paragraphs>175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Тема Office</vt:lpstr>
      <vt:lpstr>итоги деятельности</vt:lpstr>
      <vt:lpstr>1_итоги деятельности</vt:lpstr>
      <vt:lpstr>2_итоги деятельности</vt:lpstr>
      <vt:lpstr>3_итоги деятельности</vt:lpstr>
      <vt:lpstr>4_итоги деятельности</vt:lpstr>
      <vt:lpstr>5_итоги деятельности</vt:lpstr>
      <vt:lpstr>6_итоги деятельности</vt:lpstr>
      <vt:lpstr>7_итоги деятельности</vt:lpstr>
      <vt:lpstr>8_итоги деятельности</vt:lpstr>
      <vt:lpstr>9_итоги деятельности</vt:lpstr>
      <vt:lpstr>11_итоги деятельности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Управление Росреестра по Красноярскому краю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Займенцев Николай Владимирович</dc:creator>
  <cp:lastModifiedBy>katz</cp:lastModifiedBy>
  <cp:revision>32</cp:revision>
  <dcterms:created xsi:type="dcterms:W3CDTF">2018-02-01T01:12:57Z</dcterms:created>
  <dcterms:modified xsi:type="dcterms:W3CDTF">2018-02-07T02:35:42Z</dcterms:modified>
</cp:coreProperties>
</file>