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</p:sldMasterIdLst>
  <p:notesMasterIdLst>
    <p:notesMasterId r:id="rId13"/>
  </p:notesMasterIdLst>
  <p:handoutMasterIdLst>
    <p:handoutMasterId r:id="rId14"/>
  </p:handoutMasterIdLst>
  <p:sldIdLst>
    <p:sldId id="358" r:id="rId3"/>
    <p:sldId id="1138" r:id="rId4"/>
    <p:sldId id="1109" r:id="rId5"/>
    <p:sldId id="1132" r:id="rId6"/>
    <p:sldId id="1133" r:id="rId7"/>
    <p:sldId id="1099" r:id="rId8"/>
    <p:sldId id="1110" r:id="rId9"/>
    <p:sldId id="1134" r:id="rId10"/>
    <p:sldId id="1139" r:id="rId11"/>
    <p:sldId id="98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CC9900"/>
    <a:srgbClr val="CC6600"/>
    <a:srgbClr val="33CC33"/>
    <a:srgbClr val="CC3300"/>
    <a:srgbClr val="663300"/>
    <a:srgbClr val="0000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434" autoAdjust="0"/>
  </p:normalViewPr>
  <p:slideViewPr>
    <p:cSldViewPr>
      <p:cViewPr varScale="1">
        <p:scale>
          <a:sx n="72" d="100"/>
          <a:sy n="72" d="100"/>
        </p:scale>
        <p:origin x="11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D150862F-F29F-4BC1-8CCD-6CC0D0B21049}" type="datetimeFigureOut">
              <a:rPr lang="ru-RU"/>
              <a:pPr>
                <a:defRPr/>
              </a:pPr>
              <a:t>06.02.2018</a:t>
            </a:fld>
            <a:endParaRPr lang="ru-RU" dirty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D2F0091F-D65D-46A1-BDF3-467E4E2428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38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0FD9B2D-6069-47A7-8A35-D4D4D127FE16}" type="datetimeFigureOut">
              <a:rPr lang="ru-RU"/>
              <a:pPr>
                <a:defRPr/>
              </a:pPr>
              <a:t>06.02.2018</a:t>
            </a:fld>
            <a:endParaRPr lang="ru-RU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21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1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611BC7C-5106-4ED4-9679-43111130E8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66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1BC7C-5106-4ED4-9679-43111130E8D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11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32A71-A645-4EA7-9EDF-AF6B23BC5E8D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58659-84B7-40E8-9998-44DA797DE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66B69-549F-4B72-B80E-45B3B8EE7389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72ACB-0BB4-4898-81CB-15C325B9E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9CA74-F486-4CEA-A5D2-3EA7B3F2DEFC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77A3B-EC0F-4CC0-9607-645B3AA08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 cstate="print"/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 cstate="print"/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8783A-93E8-4251-9359-739461F4199F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DECE8-502D-4B09-B035-FC49F7AC7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91FAF-446D-41FC-96BD-C70376D82892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D11D-04A2-444F-9C6C-C6A21E112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5028D-63C4-4353-B88E-F8DDF061DF6A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C577A-C131-45ED-9ADF-7172E304A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CFB9C-9615-4EBE-B60F-3DE17E503446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2F11-B609-40A0-A1D3-2B9E32891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4C18B-ACD8-42C6-9AC4-C6B8E821FFBD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04BF-215F-48FC-8D14-D4AB8D4C6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B160A-3D72-43E0-82D2-4B5B5126F882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F518B-CBE7-4F32-9A0D-6A7E83ED0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33645-64F5-4B39-A0BB-92D6B118FB4A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C743-6756-4FE1-AAAA-FB3201F26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B11A3-9C27-40DE-BC38-6CA6CDDB51C1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0D801-40D1-4C20-A916-7A2178A8C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1F2F0-35E0-4A3D-90A2-3F8769EA777C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4B872-2FC8-426F-9C07-76E809194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18C7C-5EB3-44AF-AA3C-86F2532D0586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851F8-7F7A-47F9-A5B3-636618C31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8FD9E-F152-443A-B97C-283482B46C4C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60FB4-C7D1-4D71-A195-75C246DA1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8D0D-F97D-4621-AA09-F0923F157409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8ECC2-B900-459F-91E8-AB990E1DC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49313" y="9048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7200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7634288" y="2827338"/>
            <a:ext cx="457200" cy="585787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r>
              <a:rPr lang="en-US" sz="7200" dirty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EB1BB-7648-4675-B975-968A62F72B05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56CE7-BC92-4C57-B02F-DEBFF7511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95D21-6144-4DD5-AE6B-F55FB6D72966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4C74-646D-4BA6-B407-7D6D8C268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77888" y="896938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/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7650163" y="2608263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r>
              <a:rPr lang="en-US" sz="8000" dirty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81373-D7DF-4607-90EC-85F4315CFC82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D5E4-F14C-4E0B-847E-BAE3B6E00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0F1DD-2107-4AEB-9044-1CAED9CD6739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22533-D864-48AD-8C96-A6A13C68B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A828-7D08-4F4F-B3B5-619CA7660BD7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A4F1-5950-4AFB-8372-616657C1E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53D23-0A44-4B17-91C3-119FD4C4172E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6AC43-9E5C-4985-900F-F4CC294C5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59074-A5A0-4530-B31A-30A6B4714E74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4B910-7AE6-4498-8AC0-1B50834D8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79CCE-2A5F-42CE-B102-3070A6835259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FDD92-BD0A-4DAB-BF78-72CA9AB4C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8A827-95E1-47F3-BA9B-4B696FEE578C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55733-85B5-483D-B653-CF8FCB486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BCD6A-3A1D-4477-A708-8383DF037019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FCBC8-F671-4594-9820-CD85C2861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230A7-AFF0-4043-8383-6D412986DE1E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00F0-72D7-41FC-B307-07961D540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42657-5696-4E54-BBFE-1F5B84253E0C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D8D12-0E7D-4820-8B30-A74EC47FF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AAB66-C842-456C-AF54-DBE0EE2F51F9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03ED6-34EE-4240-B1D2-89E90F745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C9F1771B-2FA5-469A-ACAB-1143D9FF6A45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CD8DBA5-A27A-491E-9056-20DAFFE56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708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3320" name="Picture 7" descr="SD-PanelContent.png"/>
            <p:cNvPicPr>
              <a:picLocks noChangeAspect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324" name="Picture 9" descr="HDRibbonContent-UniformTrim.png"/>
            <p:cNvPicPr>
              <a:picLocks noChangeAspect="1"/>
            </p:cNvPicPr>
            <p:nvPr/>
          </p:nvPicPr>
          <p:blipFill>
            <a:blip r:embed="rId21" cstate="print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Picture 10" descr="HDRibbonContent-UniformTrim.png"/>
            <p:cNvPicPr>
              <a:picLocks noChangeAspect="1"/>
            </p:cNvPicPr>
            <p:nvPr/>
          </p:nvPicPr>
          <p:blipFill>
            <a:blip r:embed="rId21" cstate="print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203D912-8E8B-40B3-9F3E-ADC5DAF52744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9CE01A5-774B-46B0-A12B-7C4833C4A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14" r:id="rId7"/>
    <p:sldLayoutId id="2147483721" r:id="rId8"/>
    <p:sldLayoutId id="2147483713" r:id="rId9"/>
    <p:sldLayoutId id="2147483712" r:id="rId10"/>
    <p:sldLayoutId id="2147483722" r:id="rId11"/>
    <p:sldLayoutId id="2147483723" r:id="rId12"/>
    <p:sldLayoutId id="2147483711" r:id="rId13"/>
    <p:sldLayoutId id="2147483724" r:id="rId14"/>
    <p:sldLayoutId id="2147483725" r:id="rId15"/>
    <p:sldLayoutId id="2147483726" r:id="rId16"/>
    <p:sldLayoutId id="2147483727" r:id="rId1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40769"/>
            <a:ext cx="9144000" cy="3528392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 eaLnBrk="1" hangingPunct="1"/>
            <a:r>
              <a:rPr lang="ru-RU" sz="4000" b="1" dirty="0"/>
              <a:t>О мероприятиях, направленных на снижение типовых ошибок, допускаемых кадастровыми инженерами в своей деятельности</a:t>
            </a:r>
            <a:endParaRPr lang="ru-RU" sz="4000" b="1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4211638" y="5392738"/>
            <a:ext cx="41148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ru-RU" altLang="ru-RU" sz="280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517232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Калинина Галина Ивановна – руководитель подразделения  А СРО «Кадастровые инженеры» по Красноярскому краю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6309320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2018 г.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2492896"/>
            <a:ext cx="7590730" cy="3444875"/>
          </a:xfrm>
        </p:spPr>
        <p:txBody>
          <a:bodyPr/>
          <a:lstStyle/>
          <a:p>
            <a:pPr algn="ctr">
              <a:buFontTx/>
              <a:buNone/>
            </a:pPr>
            <a:endParaRPr lang="ru-RU" sz="4000" dirty="0" smtClean="0"/>
          </a:p>
          <a:p>
            <a:pPr algn="just">
              <a:buFontTx/>
              <a:buNone/>
            </a:pP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296"/>
            <a:ext cx="84786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оснований для отказа в кадастровом учете в категорию оснований для приостановлений;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действия Единого закона о регистрации недвижимости;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сформированной практики реализации нового закона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организационного, технического и нормативного характера, связанные с новым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и внедрением ФГИС ЕГРН: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увеличение доли заявлений, принимаемых посредством МФЦ, и частые ошибки, допускаемые при заполнении заявлений на кадастровый учет и регистрацию прав;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сокращение перечня процедур, по которым заявителем может выступать кадастровый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260648"/>
            <a:ext cx="6174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роста количества приостановлений</a:t>
            </a:r>
          </a:p>
        </p:txBody>
      </p:sp>
    </p:spTree>
    <p:extLst>
      <p:ext uri="{BB962C8B-B14F-4D97-AF65-F5344CB8AC3E}">
        <p14:creationId xmlns:p14="http://schemas.microsoft.com/office/powerpoint/2010/main" val="278416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4213" y="692150"/>
            <a:ext cx="7456487" cy="549275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6300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0417" y="1844824"/>
            <a:ext cx="8423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2400" dirty="0" smtClean="0"/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А СРО «Кадастровые инженеры» и ее членов была приведена в соответствие с кардинально изменившимися требованиями обновленного законодательства.  Поэтому в 2017 году А СРО «Кадастровые инженеры» вошла подготовленной для решения возложенных на нее функций, прав и обязанностей. 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173770"/>
            <a:ext cx="8279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2017 году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продолжилась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по совершенствованию внутренних документов А СРО «Кадастровые инженеры». 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08719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960" algn="just">
              <a:spcAft>
                <a:spcPts val="0"/>
              </a:spcAft>
              <a:tabLst>
                <a:tab pos="427355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СРО «Кадастровые инженеры»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азработаны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направлены в Президиум для утверждения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 новые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редакции стандартов осуществления кадастровой деятельности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приведенные в соответствие с 218-ФЗ и новой редакцией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221-ФЗ, в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т.ч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516" y="2924944"/>
            <a:ext cx="89284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  <a:tabLst>
                <a:tab pos="66294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инженер; </a:t>
            </a:r>
          </a:p>
          <a:p>
            <a:pPr marL="342900" indent="-342900" algn="just">
              <a:buAutoNum type="arabicPeriod" startAt="2"/>
              <a:tabLst>
                <a:tab pos="66294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при выполнении кадастровых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работ;</a:t>
            </a:r>
          </a:p>
          <a:p>
            <a:pPr marL="342900" indent="-342900" algn="just">
              <a:buAutoNum type="arabicPeriod" startAt="2"/>
              <a:tabLst>
                <a:tab pos="66294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обеспечении имущественной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ответственности;</a:t>
            </a:r>
          </a:p>
          <a:p>
            <a:pPr marL="342900" indent="-342900" algn="just">
              <a:buAutoNum type="arabicPeriod" startAt="2"/>
              <a:tabLst>
                <a:tab pos="66294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 характерных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точек;</a:t>
            </a:r>
          </a:p>
          <a:p>
            <a:pPr marL="342900" indent="-342900" algn="just">
              <a:buAutoNum type="arabicPeriod" startAt="2"/>
              <a:tabLst>
                <a:tab pos="662940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местоположения границ земельных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</a:t>
            </a:r>
          </a:p>
          <a:p>
            <a:pPr marL="342900" indent="-342900" algn="just">
              <a:buAutoNum type="arabicPeriod" startAt="2"/>
              <a:tabLst>
                <a:tab pos="662940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сроки хранения актов согласования местоположения границ земельных участков, подготовленных в ходе выполнения кадастровых работ, а так же порядок и сроки их передачи в орган, уполномоченный на осуществление кадастрового учета объектов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недвижимости и т.д.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0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</a:rPr>
              <a:t>мероприятия по снижению </a:t>
            </a:r>
            <a:r>
              <a:rPr lang="ru-RU" b="1" dirty="0">
                <a:solidFill>
                  <a:srgbClr val="993300"/>
                </a:solidFill>
              </a:rPr>
              <a:t>типовых ошибок</a:t>
            </a:r>
            <a:endParaRPr lang="ru-RU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90872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СРО «Кадастровые инженеры»  разработали и вынесли на утверждение президиумом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 новых документов, в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</a:p>
          <a:p>
            <a:pPr indent="457200" algn="just"/>
            <a:endParaRPr 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8980" y="206084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осуществления контроля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соблюдением членами А СРО «Кадастровые инженеры» требований законодательства РФ в области кадастровых отношений, стандартов осуществления кадастровой деятельности и правил профессиональной этики кадастровых инженеров (Протокол № 40-А от 23.03.2017г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.);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2424" y="4227592"/>
            <a:ext cx="8470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 мерах дисциплинарного воздействия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порядке и основаниях их применения, порядке рассмотрения дел о применении в отношении членов А СРО «Кадастровые инженеры» мер дисциплинарного воздействия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0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</a:rPr>
              <a:t>мероприятия по снижению </a:t>
            </a:r>
            <a:r>
              <a:rPr lang="ru-RU" b="1" dirty="0">
                <a:solidFill>
                  <a:srgbClr val="993300"/>
                </a:solidFill>
              </a:rPr>
              <a:t>типовых ошибок</a:t>
            </a:r>
            <a:endParaRPr lang="ru-RU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4213" y="692150"/>
            <a:ext cx="7456487" cy="549275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560458"/>
              </p:ext>
            </p:extLst>
          </p:nvPr>
        </p:nvGraphicFramePr>
        <p:xfrm>
          <a:off x="2" y="3789040"/>
          <a:ext cx="9143999" cy="32165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59630">
                  <a:extLst>
                    <a:ext uri="{9D8B030D-6E8A-4147-A177-3AD203B41FA5}">
                      <a16:colId xmlns:a16="http://schemas.microsoft.com/office/drawing/2014/main" xmlns="" val="3101469213"/>
                    </a:ext>
                  </a:extLst>
                </a:gridCol>
                <a:gridCol w="2269781">
                  <a:extLst>
                    <a:ext uri="{9D8B030D-6E8A-4147-A177-3AD203B41FA5}">
                      <a16:colId xmlns:a16="http://schemas.microsoft.com/office/drawing/2014/main" xmlns="" val="4276239599"/>
                    </a:ext>
                  </a:extLst>
                </a:gridCol>
                <a:gridCol w="1069467">
                  <a:extLst>
                    <a:ext uri="{9D8B030D-6E8A-4147-A177-3AD203B41FA5}">
                      <a16:colId xmlns:a16="http://schemas.microsoft.com/office/drawing/2014/main" xmlns="" val="328819186"/>
                    </a:ext>
                  </a:extLst>
                </a:gridCol>
                <a:gridCol w="955480">
                  <a:extLst>
                    <a:ext uri="{9D8B030D-6E8A-4147-A177-3AD203B41FA5}">
                      <a16:colId xmlns:a16="http://schemas.microsoft.com/office/drawing/2014/main" xmlns="" val="4058813164"/>
                    </a:ext>
                  </a:extLst>
                </a:gridCol>
                <a:gridCol w="1069467">
                  <a:extLst>
                    <a:ext uri="{9D8B030D-6E8A-4147-A177-3AD203B41FA5}">
                      <a16:colId xmlns:a16="http://schemas.microsoft.com/office/drawing/2014/main" xmlns="" val="848370051"/>
                    </a:ext>
                  </a:extLst>
                </a:gridCol>
                <a:gridCol w="1190161">
                  <a:extLst>
                    <a:ext uri="{9D8B030D-6E8A-4147-A177-3AD203B41FA5}">
                      <a16:colId xmlns:a16="http://schemas.microsoft.com/office/drawing/2014/main" xmlns="" val="2647423872"/>
                    </a:ext>
                  </a:extLst>
                </a:gridCol>
                <a:gridCol w="1190161">
                  <a:extLst>
                    <a:ext uri="{9D8B030D-6E8A-4147-A177-3AD203B41FA5}">
                      <a16:colId xmlns:a16="http://schemas.microsoft.com/office/drawing/2014/main" xmlns="" val="3155556496"/>
                    </a:ext>
                  </a:extLst>
                </a:gridCol>
                <a:gridCol w="139852">
                  <a:extLst>
                    <a:ext uri="{9D8B030D-6E8A-4147-A177-3AD203B41FA5}">
                      <a16:colId xmlns:a16="http://schemas.microsoft.com/office/drawing/2014/main" xmlns="" val="2888202856"/>
                    </a:ext>
                  </a:extLst>
                </a:gridCol>
              </a:tblGrid>
              <a:tr h="3650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кадастрового 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проверок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7495700"/>
                  </a:ext>
                </a:extLst>
              </a:tr>
              <a:tr h="1327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Внеплановых по жалобам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Внеплановых по актам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Уклонение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Выявлены нарушения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применены МДВ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20214130"/>
                  </a:ext>
                </a:extLst>
              </a:tr>
              <a:tr h="398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СРО «Кадастровые инженеры»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4705935"/>
                  </a:ext>
                </a:extLst>
              </a:tr>
              <a:tr h="398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</a:t>
                      </a: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т.ч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Красноярский край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0268630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68144" y="0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</a:rPr>
              <a:t>мероприятия по снижению </a:t>
            </a:r>
            <a:r>
              <a:rPr lang="ru-RU" b="1" dirty="0">
                <a:solidFill>
                  <a:srgbClr val="993300"/>
                </a:solidFill>
              </a:rPr>
              <a:t>типовых ошибок</a:t>
            </a:r>
            <a:endParaRPr lang="ru-RU" dirty="0">
              <a:solidFill>
                <a:srgbClr val="99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2173561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течении всего 2017 года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отделом  контроля профессиональной деятельности А СРО «Кадастровые инженеры»  и отделом дисциплинарной ответственности А СРО «Кадастровые инженеры»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проведено: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1125280"/>
            <a:ext cx="59766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проверок деятельности кадастровых инженеров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43608" y="771029"/>
            <a:ext cx="7456487" cy="549275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43896" y="304463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0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</a:rPr>
              <a:t>мероприятия по снижению </a:t>
            </a:r>
            <a:r>
              <a:rPr lang="ru-RU" b="1" dirty="0">
                <a:solidFill>
                  <a:srgbClr val="993300"/>
                </a:solidFill>
              </a:rPr>
              <a:t>типовых ошибок</a:t>
            </a:r>
            <a:endParaRPr lang="ru-RU" dirty="0">
              <a:solidFill>
                <a:srgbClr val="99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1125280"/>
            <a:ext cx="8352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СРО «Кадастровые инженеры»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роведено мероприятий для кадастровых инженеров: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2515130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 47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Красноярскому краю: 3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images (4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7825" y="3781870"/>
            <a:ext cx="6048672" cy="30963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03440" y="1876672"/>
            <a:ext cx="504056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Сайт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СРО «Кадастровые инженеры»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продолжает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информировать кадастровых инженеров об изменениях в законодательстве, о новых мероприятиях, а так же доводить до сведения членов Ассоциации важную информацию. Ежедневно сайт посещают свыше 1000 заинтересованных лиц. Самый пик посещения ресурса стал конец 2016 года – начало 2017 года, когда стало вступать в силу новое законодательство.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вступления в силу 315 ФЗ о раскрытии информации  созданы новые разделы: Стажировка, Апелляционные комиссии, Контроль Ассоциации и др.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292682"/>
            <a:ext cx="7105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Информирование кадастровых инженеров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0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</a:rPr>
              <a:t>мероприятия по снижению </a:t>
            </a:r>
            <a:r>
              <a:rPr lang="ru-RU" b="1" dirty="0">
                <a:solidFill>
                  <a:srgbClr val="993300"/>
                </a:solidFill>
              </a:rPr>
              <a:t>типовых ошибок</a:t>
            </a:r>
            <a:endParaRPr lang="ru-RU" dirty="0">
              <a:solidFill>
                <a:srgbClr val="99330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07504" y="2420888"/>
            <a:ext cx="570848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Рисунок 13" descr="Без имени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"/>
          <a:stretch>
            <a:fillRect/>
          </a:stretch>
        </p:blipFill>
        <p:spPr bwMode="auto">
          <a:xfrm>
            <a:off x="107504" y="1988840"/>
            <a:ext cx="3995936" cy="46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988840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Журнал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СРО «Кадастровые инженеры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68760"/>
            <a:ext cx="7105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Информирование кадастровых инженеров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0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93300"/>
                </a:solidFill>
              </a:rPr>
              <a:t>мероприятия по снижению </a:t>
            </a:r>
            <a:r>
              <a:rPr lang="ru-RU" b="1" dirty="0">
                <a:solidFill>
                  <a:srgbClr val="993300"/>
                </a:solidFill>
              </a:rPr>
              <a:t>типовых ошибок</a:t>
            </a:r>
            <a:endParaRPr lang="ru-RU" dirty="0">
              <a:solidFill>
                <a:srgbClr val="993300"/>
              </a:solidFill>
            </a:endParaRPr>
          </a:p>
        </p:txBody>
      </p:sp>
      <p:pic>
        <p:nvPicPr>
          <p:cNvPr id="3075" name="Picture 3" descr="2017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8480">
            <a:off x="900397" y="3023304"/>
            <a:ext cx="186531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2017_4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800">
            <a:off x="6195381" y="2918954"/>
            <a:ext cx="192405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2017_3_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991">
            <a:off x="4531809" y="2719564"/>
            <a:ext cx="18510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2017_2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4808">
            <a:off x="2604451" y="2714346"/>
            <a:ext cx="18573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99592" y="5866360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Готовиться к выходу 50 номер журнала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10724</TotalTime>
  <Words>524</Words>
  <Application>Microsoft Office PowerPoint</Application>
  <PresentationFormat>Экран (4:3)</PresentationFormat>
  <Paragraphs>70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Wingdings</vt:lpstr>
      <vt:lpstr>Оформление по умолчанию</vt:lpstr>
      <vt:lpstr>Натуральные материалы</vt:lpstr>
      <vt:lpstr>О мероприятиях, направленных на снижение типовых ошибок, допускаемых кадастровыми инженерами в своей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123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Технический учет и техническая инвентаризация объектов капитального строительства</dc:title>
  <dc:creator>sla</dc:creator>
  <cp:lastModifiedBy>tester</cp:lastModifiedBy>
  <cp:revision>988</cp:revision>
  <dcterms:created xsi:type="dcterms:W3CDTF">2006-12-06T18:56:54Z</dcterms:created>
  <dcterms:modified xsi:type="dcterms:W3CDTF">2018-02-06T16:18:36Z</dcterms:modified>
</cp:coreProperties>
</file>