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9" r:id="rId3"/>
    <p:sldId id="280" r:id="rId4"/>
    <p:sldId id="257" r:id="rId5"/>
    <p:sldId id="258" r:id="rId6"/>
    <p:sldId id="259" r:id="rId7"/>
    <p:sldId id="260" r:id="rId8"/>
    <p:sldId id="278" r:id="rId9"/>
    <p:sldId id="261" r:id="rId10"/>
    <p:sldId id="262" r:id="rId11"/>
    <p:sldId id="263" r:id="rId12"/>
    <p:sldId id="264" r:id="rId13"/>
    <p:sldId id="274" r:id="rId14"/>
    <p:sldId id="281" r:id="rId15"/>
    <p:sldId id="282" r:id="rId16"/>
    <p:sldId id="265" r:id="rId17"/>
    <p:sldId id="272" r:id="rId18"/>
    <p:sldId id="273" r:id="rId19"/>
    <p:sldId id="28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Жигулёва Елизавета Викторовна" initials="ЖЕВ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E3D"/>
    <a:srgbClr val="00334C"/>
    <a:srgbClr val="45C4AB"/>
    <a:srgbClr val="E6E6E6"/>
    <a:srgbClr val="5EB9D0"/>
    <a:srgbClr val="F9C41B"/>
    <a:srgbClr val="05ACFF"/>
    <a:srgbClr val="0084C4"/>
    <a:srgbClr val="E60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56" autoAdjust="0"/>
  </p:normalViewPr>
  <p:slideViewPr>
    <p:cSldViewPr snapToGrid="0">
      <p:cViewPr varScale="1">
        <p:scale>
          <a:sx n="63" d="100"/>
          <a:sy n="63" d="100"/>
        </p:scale>
        <p:origin x="-120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F73A2-14B1-49FF-94FE-4B3F9F182AE7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6327F-24F3-4251-B112-6C62FA5D37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29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4BD8-CF9C-4BE4-9746-E6E5457B4F10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7D785-A708-42B6-8975-068F78B1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514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4BD8-CF9C-4BE4-9746-E6E5457B4F10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7D785-A708-42B6-8975-068F78B1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452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4BD8-CF9C-4BE4-9746-E6E5457B4F10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7D785-A708-42B6-8975-068F78B1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617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4BD8-CF9C-4BE4-9746-E6E5457B4F10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7D785-A708-42B6-8975-068F78B1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234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4BD8-CF9C-4BE4-9746-E6E5457B4F10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7D785-A708-42B6-8975-068F78B1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323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4BD8-CF9C-4BE4-9746-E6E5457B4F10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7D785-A708-42B6-8975-068F78B1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264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4BD8-CF9C-4BE4-9746-E6E5457B4F10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7D785-A708-42B6-8975-068F78B1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127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4BD8-CF9C-4BE4-9746-E6E5457B4F10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7D785-A708-42B6-8975-068F78B1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95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4BD8-CF9C-4BE4-9746-E6E5457B4F10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7D785-A708-42B6-8975-068F78B1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220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4BD8-CF9C-4BE4-9746-E6E5457B4F10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7D785-A708-42B6-8975-068F78B1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93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4BD8-CF9C-4BE4-9746-E6E5457B4F10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7D785-A708-42B6-8975-068F78B1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123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24BD8-CF9C-4BE4-9746-E6E5457B4F10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7D785-A708-42B6-8975-068F78B1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8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://gu.spb.ru/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gu.spb.ru/339331/eservic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6" y="0"/>
            <a:ext cx="10306374" cy="6858000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0" y="0"/>
            <a:ext cx="7113181" cy="6858000"/>
            <a:chOff x="1" y="0"/>
            <a:chExt cx="4659185" cy="685800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1" y="0"/>
              <a:ext cx="3689684" cy="6858000"/>
            </a:xfrm>
            <a:prstGeom prst="rect">
              <a:avLst/>
            </a:prstGeom>
            <a:solidFill>
              <a:srgbClr val="FACE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3375757" y="0"/>
              <a:ext cx="1283429" cy="6858000"/>
            </a:xfrm>
            <a:prstGeom prst="homePlate">
              <a:avLst/>
            </a:prstGeom>
            <a:solidFill>
              <a:srgbClr val="FACE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6" y="1404369"/>
            <a:ext cx="935803" cy="1023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9" y="384045"/>
            <a:ext cx="4339243" cy="720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5731" y="1445451"/>
            <a:ext cx="17945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Единая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Строительного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омплекса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950" y="3145163"/>
            <a:ext cx="65673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 получения электронных услуг строительной сферы на Портале государственных услуг Санкт-Петербурга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gu.spb.ru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2194" y="5216680"/>
            <a:ext cx="519251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Докладчик: Мокроусова Мария Викторовна</a:t>
            </a: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Департамент электронного правительства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СПб ГУП «СПб ИАЦ»</a:t>
            </a:r>
          </a:p>
        </p:txBody>
      </p:sp>
    </p:spTree>
    <p:extLst>
      <p:ext uri="{BB962C8B-B14F-4D97-AF65-F5344CB8AC3E}">
        <p14:creationId xmlns:p14="http://schemas.microsoft.com/office/powerpoint/2010/main" val="235637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33859" r="132"/>
          <a:stretch/>
        </p:blipFill>
        <p:spPr>
          <a:xfrm>
            <a:off x="-16044" y="1459831"/>
            <a:ext cx="12208044" cy="540527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 rot="16200000">
            <a:off x="3420196" y="-1906701"/>
            <a:ext cx="5335561" cy="12208046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65000"/>
                </a:schemeClr>
              </a:gs>
              <a:gs pos="50000">
                <a:schemeClr val="bg1">
                  <a:lumMod val="95000"/>
                  <a:alpha val="78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15295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445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887442" y="380050"/>
            <a:ext cx="98739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0" dirty="0" smtClean="0">
                <a:solidFill>
                  <a:srgbClr val="00334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Руководитель юридического лица</a:t>
            </a:r>
            <a:endParaRPr lang="ru-RU" sz="4400" b="1" i="0" dirty="0">
              <a:solidFill>
                <a:srgbClr val="00334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78726" y="2648226"/>
            <a:ext cx="37001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Поля на данном шаге предварительно заполнены данными, которые хранятся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в Вашей учетной записи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ЕСИА.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203979"/>
            <a:ext cx="1574199" cy="2613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547816"/>
            <a:ext cx="375691" cy="410838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953544"/>
            <a:ext cx="574357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7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98460"/>
            <a:ext cx="6243441" cy="539758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95" y="1529541"/>
            <a:ext cx="6041605" cy="535991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6200000">
            <a:off x="3400503" y="-1902043"/>
            <a:ext cx="5390995" cy="12192003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65000"/>
                </a:schemeClr>
              </a:gs>
              <a:gs pos="50000">
                <a:schemeClr val="bg1">
                  <a:lumMod val="95000"/>
                  <a:alpha val="78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15295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445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86608" y="380050"/>
            <a:ext cx="57759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0" dirty="0" smtClean="0">
                <a:solidFill>
                  <a:srgbClr val="00334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Контактные данные</a:t>
            </a:r>
            <a:endParaRPr lang="ru-RU" sz="4400" b="1" i="0" dirty="0">
              <a:solidFill>
                <a:srgbClr val="00334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5416" y="2767344"/>
            <a:ext cx="37001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Поля на данном шаге предварительно заполнены данными, которые хранятся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в Вашей учетной записи ЕСИА.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203979"/>
            <a:ext cx="1574199" cy="2613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547816"/>
            <a:ext cx="375691" cy="4108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833" y="2911623"/>
            <a:ext cx="3907550" cy="213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0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t="9175" r="3242" b="17507"/>
          <a:stretch/>
        </p:blipFill>
        <p:spPr>
          <a:xfrm>
            <a:off x="0" y="1331495"/>
            <a:ext cx="12192000" cy="553452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 rot="16200000">
            <a:off x="3400503" y="-1902043"/>
            <a:ext cx="5390995" cy="12192003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65000"/>
                </a:schemeClr>
              </a:gs>
              <a:gs pos="50000">
                <a:schemeClr val="bg1">
                  <a:lumMod val="95000"/>
                  <a:alpha val="78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15295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445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370650" y="380050"/>
            <a:ext cx="19148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0" dirty="0" smtClean="0">
                <a:solidFill>
                  <a:srgbClr val="00334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Адрес</a:t>
            </a:r>
            <a:endParaRPr lang="ru-RU" sz="4400" b="1" i="0" dirty="0">
              <a:solidFill>
                <a:srgbClr val="00334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8853" y="2492820"/>
            <a:ext cx="406076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Укажите адрес регистрации юридического лица </a:t>
            </a:r>
          </a:p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и адрес осуществления деятельности.</a:t>
            </a:r>
          </a:p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адреса совпадают -  отметьте галочкой специальное поле.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203979"/>
            <a:ext cx="1574199" cy="2613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547816"/>
            <a:ext cx="375691" cy="4108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8" y="2293838"/>
            <a:ext cx="6843923" cy="366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2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53132" y="1260201"/>
            <a:ext cx="6138868" cy="56292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1529541"/>
            <a:ext cx="6041605" cy="535991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6200000">
            <a:off x="3416232" y="-1886691"/>
            <a:ext cx="5359539" cy="12192002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65000"/>
                </a:schemeClr>
              </a:gs>
              <a:gs pos="50000">
                <a:schemeClr val="bg1">
                  <a:lumMod val="95000"/>
                  <a:alpha val="78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15295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445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54319" y="380050"/>
            <a:ext cx="79029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0" dirty="0" smtClean="0">
                <a:solidFill>
                  <a:srgbClr val="00334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Дополнительные сведения</a:t>
            </a:r>
            <a:endParaRPr lang="ru-RU" sz="4400" b="1" i="0" dirty="0">
              <a:solidFill>
                <a:srgbClr val="00334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922" y="2242740"/>
            <a:ext cx="505772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 шаге «Дополнительные сведения» заполняются уникальные данные электронного заявления, требуемые для получения выбранной Вами услуги.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Поля обязательные для заполнения отмечены звездочками.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конце шага необходимо выбрать способ получения результата услуги – 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электронном или бумажном виде.</a:t>
            </a:r>
          </a:p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203979"/>
            <a:ext cx="1574199" cy="2613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547816"/>
            <a:ext cx="375691" cy="4108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566" y="2242740"/>
            <a:ext cx="6506286" cy="39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7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0" r="434" b="21751"/>
          <a:stretch/>
        </p:blipFill>
        <p:spPr>
          <a:xfrm>
            <a:off x="0" y="1529542"/>
            <a:ext cx="12187990" cy="538372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4010" y="1521604"/>
            <a:ext cx="12192000" cy="5470865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15295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445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3961" y="440029"/>
            <a:ext cx="110012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Осуществите переход на портал ЕССК</a:t>
            </a:r>
            <a:r>
              <a:rPr lang="ru-RU" sz="4400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400" b="1" i="0" dirty="0">
              <a:solidFill>
                <a:srgbClr val="00334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45041" y="3108263"/>
            <a:ext cx="534294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 шаге «Документация» будет осуществлен переход на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портал ЕССК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где Вы сможете загрузить необходимые для получения услуги документы.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64" y="1677779"/>
            <a:ext cx="837646" cy="9160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912712" y="160007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Единая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Система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Строительного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омплекса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203979"/>
            <a:ext cx="1574199" cy="2613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547816"/>
            <a:ext cx="375691" cy="410838"/>
          </a:xfrm>
          <a:prstGeom prst="rect">
            <a:avLst/>
          </a:prstGeom>
        </p:spPr>
      </p:pic>
      <p:sp>
        <p:nvSpPr>
          <p:cNvPr id="3" name="AutoShape 2" descr="blob:https://web.telegram.org/c02a3d4c-8566-428e-ab75-40d755520d38"/>
          <p:cNvSpPr>
            <a:spLocks noChangeAspect="1" noChangeArrowheads="1"/>
          </p:cNvSpPr>
          <p:nvPr/>
        </p:nvSpPr>
        <p:spPr bwMode="auto">
          <a:xfrm>
            <a:off x="151565" y="-1524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blob:https://web.telegram.org/c02a3d4c-8566-428e-ab75-40d755520d38"/>
          <p:cNvSpPr>
            <a:spLocks noChangeAspect="1" noChangeArrowheads="1"/>
          </p:cNvSpPr>
          <p:nvPr/>
        </p:nvSpPr>
        <p:spPr bwMode="auto">
          <a:xfrm>
            <a:off x="303965" y="-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968" y="2677295"/>
            <a:ext cx="6237111" cy="236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0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0" r="434" b="21751"/>
          <a:stretch/>
        </p:blipFill>
        <p:spPr>
          <a:xfrm>
            <a:off x="0" y="1529542"/>
            <a:ext cx="12187990" cy="538372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4010" y="1442405"/>
            <a:ext cx="12192000" cy="5470865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15295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445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06029" y="376846"/>
            <a:ext cx="1060258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Приложите необходимые документы</a:t>
            </a:r>
            <a:r>
              <a:rPr lang="ru-RU" sz="4400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400" b="1" i="0" dirty="0">
              <a:solidFill>
                <a:srgbClr val="00334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203979"/>
            <a:ext cx="1574199" cy="2613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547816"/>
            <a:ext cx="375691" cy="4108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8863" y="1948205"/>
            <a:ext cx="39023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портале ЕССК Вы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можете загрузить скан-образы документов с компьютера либо выбрать файлы, добавленные Вами ранее и хранящиеся в ЕССК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Документы необходимо подписать усиленной квалифицированной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подписью.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128863" y="4828074"/>
            <a:ext cx="3932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После загрузки документов на портале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ЕССК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вернитесь на Портал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gu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spb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нажав на кнопку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«Завершить». 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91" y="2290151"/>
            <a:ext cx="7745499" cy="386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9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1228744"/>
            <a:ext cx="6095997" cy="562925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53132" y="1260201"/>
            <a:ext cx="6138868" cy="562925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 rot="16200000">
            <a:off x="3384772" y="-1917771"/>
            <a:ext cx="5422453" cy="12191999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65000"/>
                </a:schemeClr>
              </a:gs>
              <a:gs pos="50000">
                <a:schemeClr val="bg1">
                  <a:lumMod val="95000"/>
                  <a:alpha val="78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34430" y="5343715"/>
            <a:ext cx="6457570" cy="1180519"/>
          </a:xfrm>
          <a:prstGeom prst="rect">
            <a:avLst/>
          </a:prstGeom>
          <a:solidFill>
            <a:srgbClr val="5EB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-32084"/>
            <a:ext cx="12192000" cy="15295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445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5094" y="334637"/>
            <a:ext cx="1263954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Отправьте</a:t>
            </a:r>
            <a:r>
              <a:rPr lang="ru-RU" b="1" dirty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заявление</a:t>
            </a:r>
            <a:r>
              <a:rPr lang="ru-RU" dirty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rgbClr val="0033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6000" y="5585000"/>
            <a:ext cx="7236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Отправьте заполненное электронное заявление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 помощью кнопки «Подать заявление»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64" y="5524268"/>
            <a:ext cx="2943636" cy="8097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547816"/>
            <a:ext cx="375691" cy="4108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203979"/>
            <a:ext cx="1574199" cy="261317"/>
          </a:xfrm>
          <a:prstGeom prst="rect">
            <a:avLst/>
          </a:prstGeom>
        </p:spPr>
      </p:pic>
      <p:sp>
        <p:nvSpPr>
          <p:cNvPr id="14" name="Пятиугольник 13"/>
          <p:cNvSpPr/>
          <p:nvPr/>
        </p:nvSpPr>
        <p:spPr>
          <a:xfrm flipH="1">
            <a:off x="4912884" y="5343715"/>
            <a:ext cx="821546" cy="1180519"/>
          </a:xfrm>
          <a:prstGeom prst="homePlate">
            <a:avLst/>
          </a:prstGeom>
          <a:solidFill>
            <a:srgbClr val="5EB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323802" y="2527470"/>
            <a:ext cx="26275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Внимательно проверьте правильность всех указанных данных и подтвердите их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достоверность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8" y="2348856"/>
            <a:ext cx="572518" cy="7622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851" y="2303933"/>
            <a:ext cx="8055479" cy="251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8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14"/>
          <a:stretch/>
        </p:blipFill>
        <p:spPr>
          <a:xfrm>
            <a:off x="1" y="1529542"/>
            <a:ext cx="12192000" cy="5328458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4623" y="1529543"/>
            <a:ext cx="12206871" cy="5328458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8647555" y="2402805"/>
            <a:ext cx="3252865" cy="606325"/>
          </a:xfrm>
          <a:prstGeom prst="rect">
            <a:avLst/>
          </a:prstGeom>
          <a:solidFill>
            <a:srgbClr val="45C4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89810" y="2402806"/>
            <a:ext cx="4432092" cy="606325"/>
          </a:xfrm>
          <a:prstGeom prst="rect">
            <a:avLst/>
          </a:prstGeom>
          <a:solidFill>
            <a:srgbClr val="5EB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933871" y="2402804"/>
            <a:ext cx="3483718" cy="606326"/>
          </a:xfrm>
          <a:prstGeom prst="rect">
            <a:avLst/>
          </a:prstGeom>
          <a:solidFill>
            <a:srgbClr val="FAC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15295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445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7661" y="352020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Следите за ходом оказания услуги </a:t>
            </a:r>
            <a:r>
              <a:rPr lang="ru-RU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rgbClr val="0033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0258" y="1855196"/>
            <a:ext cx="10515600" cy="77405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Отслеживайте ход оказания услуги:</a:t>
            </a:r>
          </a:p>
          <a:p>
            <a:pPr marL="0" indent="0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41573" y="2434315"/>
            <a:ext cx="3206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мобильном приложении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014122" y="2429936"/>
            <a:ext cx="2519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 электронной почте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6679" y="2362800"/>
            <a:ext cx="31943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Личном кабинете на Портале </a:t>
            </a:r>
            <a:r>
              <a:rPr lang="ru-RU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gu.spb.ru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68" y="3072427"/>
            <a:ext cx="1753989" cy="33570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547816"/>
            <a:ext cx="375691" cy="4108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203979"/>
            <a:ext cx="1574199" cy="2613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3338615"/>
            <a:ext cx="4477934" cy="282472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681" y="3463543"/>
            <a:ext cx="4241319" cy="286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5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" y="1228744"/>
            <a:ext cx="6095997" cy="56292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95997" y="1228744"/>
            <a:ext cx="6096003" cy="56292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6200000">
            <a:off x="3400503" y="-1902043"/>
            <a:ext cx="5390995" cy="12192003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65000"/>
                </a:schemeClr>
              </a:gs>
              <a:gs pos="50000">
                <a:schemeClr val="bg1">
                  <a:lumMod val="95000"/>
                  <a:alpha val="78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15295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445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2423" y="352020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Получите результат </a:t>
            </a:r>
            <a:r>
              <a:rPr lang="ru-RU" dirty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rgbClr val="0033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64249"/>
            <a:ext cx="10515600" cy="827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 зависимости от Вашего выбора в качестве результата услуги Вы можете получить: 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547816"/>
            <a:ext cx="375691" cy="4108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203979"/>
            <a:ext cx="1574199" cy="2613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1399" y="2700251"/>
            <a:ext cx="4717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окументы в электронном виде </a:t>
            </a:r>
          </a:p>
          <a:p>
            <a:pPr lv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Портале, подписанные уполномоченным должностным лицом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 использованием электронной подписи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10399" y="2673599"/>
            <a:ext cx="5181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документы на бумажном носителе, обратившись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организацию, предоставляющую услуг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9" y="4009525"/>
            <a:ext cx="3933669" cy="29502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23" y="3767126"/>
            <a:ext cx="2316175" cy="298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2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6" y="0"/>
            <a:ext cx="10306374" cy="6858000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0" y="0"/>
            <a:ext cx="7113181" cy="6858000"/>
            <a:chOff x="1" y="0"/>
            <a:chExt cx="4659185" cy="685800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1" y="0"/>
              <a:ext cx="3689684" cy="6858000"/>
            </a:xfrm>
            <a:prstGeom prst="rect">
              <a:avLst/>
            </a:prstGeom>
            <a:solidFill>
              <a:srgbClr val="FACE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3375757" y="0"/>
              <a:ext cx="1283429" cy="6858000"/>
            </a:xfrm>
            <a:prstGeom prst="homePlate">
              <a:avLst/>
            </a:prstGeom>
            <a:solidFill>
              <a:srgbClr val="FACE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6" y="1404369"/>
            <a:ext cx="935803" cy="1023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9" y="384045"/>
            <a:ext cx="4339243" cy="720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1588" y="1377435"/>
            <a:ext cx="17945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Единая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Строительного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омплекса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6003" y="3150182"/>
            <a:ext cx="65673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Спасибо за внимание!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11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0" r="434" b="21751"/>
          <a:stretch/>
        </p:blipFill>
        <p:spPr>
          <a:xfrm>
            <a:off x="0" y="1474273"/>
            <a:ext cx="12187990" cy="5383728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-4010" y="1494967"/>
            <a:ext cx="12187990" cy="5364960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-32649"/>
            <a:ext cx="12192000" cy="15295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445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4684" y="60790"/>
            <a:ext cx="10043306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Строительный раздел </a:t>
            </a:r>
            <a:br>
              <a:rPr lang="ru-RU" sz="4000" b="1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Портала </a:t>
            </a:r>
            <a:r>
              <a:rPr lang="ru-RU" sz="4000" b="1" dirty="0" err="1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госуслуг</a:t>
            </a:r>
            <a:r>
              <a:rPr lang="ru-RU" sz="4000" b="1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Санкт-Петербурга </a:t>
            </a:r>
            <a:endParaRPr lang="ru-RU" sz="4000" b="1" dirty="0">
              <a:solidFill>
                <a:srgbClr val="0033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203979"/>
            <a:ext cx="1574199" cy="26131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547816"/>
            <a:ext cx="375691" cy="41083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353" y="1815412"/>
            <a:ext cx="5105132" cy="4633083"/>
          </a:xfrm>
          <a:prstGeom prst="rect">
            <a:avLst/>
          </a:prstGeom>
        </p:spPr>
      </p:pic>
      <p:sp>
        <p:nvSpPr>
          <p:cNvPr id="30" name="Скругленный прямоугольник 29"/>
          <p:cNvSpPr/>
          <p:nvPr/>
        </p:nvSpPr>
        <p:spPr>
          <a:xfrm>
            <a:off x="5917323" y="3135959"/>
            <a:ext cx="2929009" cy="842166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317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Особенности получения электронных услуг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917323" y="2190045"/>
            <a:ext cx="2929009" cy="822728"/>
          </a:xfrm>
          <a:prstGeom prst="roundRect">
            <a:avLst>
              <a:gd name="adj" fmla="val 0"/>
            </a:avLst>
          </a:prstGeom>
          <a:solidFill>
            <a:srgbClr val="3D99C7"/>
          </a:solidFill>
          <a:ln w="317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Полный перечень строительных услуг </a:t>
            </a:r>
            <a:b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на Портале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917323" y="4076799"/>
            <a:ext cx="2929009" cy="883931"/>
          </a:xfrm>
          <a:prstGeom prst="roundRect">
            <a:avLst>
              <a:gd name="adj" fmla="val 0"/>
            </a:avLst>
          </a:prstGeom>
          <a:solidFill>
            <a:srgbClr val="42ADBC"/>
          </a:solidFill>
          <a:ln w="317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Графические материалы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17323" y="5110570"/>
            <a:ext cx="2917617" cy="696210"/>
          </a:xfrm>
          <a:prstGeom prst="roundRect">
            <a:avLst>
              <a:gd name="adj" fmla="val 0"/>
            </a:avLst>
          </a:prstGeom>
          <a:solidFill>
            <a:srgbClr val="83A2BF"/>
          </a:solidFill>
          <a:ln w="317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Особенности регистрации юридических лиц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951308" y="3139830"/>
            <a:ext cx="3117571" cy="842166"/>
          </a:xfrm>
          <a:prstGeom prst="roundRect">
            <a:avLst>
              <a:gd name="adj" fmla="val 0"/>
            </a:avLst>
          </a:prstGeom>
          <a:solidFill>
            <a:schemeClr val="accent5">
              <a:alpha val="27000"/>
            </a:schemeClr>
          </a:solidFill>
          <a:ln w="317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Помимо самих строительных услуг дано подробное описание процесса их получения в электронной форме 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951309" y="2190045"/>
            <a:ext cx="3099447" cy="822728"/>
          </a:xfrm>
          <a:prstGeom prst="roundRect">
            <a:avLst>
              <a:gd name="adj" fmla="val 1010"/>
            </a:avLst>
          </a:prstGeom>
          <a:solidFill>
            <a:srgbClr val="3D99C7">
              <a:alpha val="29000"/>
            </a:srgbClr>
          </a:solidFill>
          <a:ln w="317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В разделе представлен перечень из </a:t>
            </a:r>
            <a:b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47 электронных строительных услуг</a:t>
            </a:r>
            <a:r>
              <a:rPr lang="en-US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и даны ссылки на каждую из них</a:t>
            </a:r>
            <a:endParaRPr lang="ru-RU" sz="1400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951309" y="4076573"/>
            <a:ext cx="3117571" cy="888328"/>
          </a:xfrm>
          <a:prstGeom prst="roundRect">
            <a:avLst>
              <a:gd name="adj" fmla="val 0"/>
            </a:avLst>
          </a:prstGeom>
          <a:solidFill>
            <a:srgbClr val="42ADBC">
              <a:alpha val="34000"/>
            </a:srgbClr>
          </a:solidFill>
          <a:ln w="317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Как получит электронную услугу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Как зарегистрироваться в ЕСИА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Подача заявления представителями застройщика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969433" y="5110570"/>
            <a:ext cx="3126007" cy="696210"/>
          </a:xfrm>
          <a:prstGeom prst="roundRect">
            <a:avLst>
              <a:gd name="adj" fmla="val 0"/>
            </a:avLst>
          </a:prstGeom>
          <a:solidFill>
            <a:srgbClr val="83A2BF">
              <a:alpha val="35000"/>
            </a:srgbClr>
          </a:solidFill>
          <a:ln w="317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В разделе описан процесс регистрации </a:t>
            </a:r>
            <a:r>
              <a:rPr lang="ru-R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юр.лица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на Портале и дана ссылка на пошаговую инструкцию</a:t>
            </a: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1867" y="2734733"/>
            <a:ext cx="1159933" cy="82026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 rot="5400000">
            <a:off x="997825" y="2376167"/>
            <a:ext cx="347848" cy="28136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173435" y="2931146"/>
            <a:ext cx="347848" cy="28136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1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4502" r="26" b="5702"/>
          <a:stretch/>
        </p:blipFill>
        <p:spPr>
          <a:xfrm>
            <a:off x="-9625" y="0"/>
            <a:ext cx="12201625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-9625" y="1529542"/>
            <a:ext cx="12201625" cy="5328458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486399" y="4781319"/>
            <a:ext cx="6385038" cy="1645865"/>
          </a:xfrm>
          <a:prstGeom prst="rect">
            <a:avLst/>
          </a:prstGeom>
          <a:solidFill>
            <a:srgbClr val="37BBA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rot="5400000">
            <a:off x="7351770" y="-133434"/>
            <a:ext cx="2654297" cy="6385038"/>
          </a:xfrm>
          <a:prstGeom prst="rect">
            <a:avLst/>
          </a:prstGeom>
          <a:solidFill>
            <a:srgbClr val="F9C41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15295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445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546" y="264663"/>
            <a:ext cx="7650192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Регистрация в </a:t>
            </a:r>
            <a:r>
              <a:rPr lang="ru-RU" sz="4000" b="1" dirty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ЕСИА</a:t>
            </a:r>
            <a:r>
              <a:rPr lang="ru-RU" sz="4000" dirty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dirty="0">
              <a:solidFill>
                <a:srgbClr val="0033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9921" y="1903167"/>
            <a:ext cx="5832764" cy="226026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Единая система идентификации 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аутентификации (ЕСИА) –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единый логин и пароль для получения доступа к государственным веб-ресурсам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203979"/>
            <a:ext cx="1574199" cy="2613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547816"/>
            <a:ext cx="375691" cy="4108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5" y="1640085"/>
            <a:ext cx="4181302" cy="50466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374" y="1828389"/>
            <a:ext cx="3748383" cy="45710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85105" y="4848828"/>
            <a:ext cx="623208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Как получить?</a:t>
            </a:r>
          </a:p>
          <a:p>
            <a:endParaRPr lang="ru-RU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Заполнить форму регистрации на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esia.gosuslugi.ru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Прийти с паспортом в любой МФЦ и подтвердить свою личность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12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0" r="434" b="21751"/>
          <a:stretch/>
        </p:blipFill>
        <p:spPr>
          <a:xfrm>
            <a:off x="0" y="1474273"/>
            <a:ext cx="12187990" cy="5383728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0" y="1493041"/>
            <a:ext cx="12187990" cy="5364960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-32649"/>
            <a:ext cx="12192000" cy="15295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445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3768" y="67414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получить услугу</a:t>
            </a:r>
            <a:endParaRPr lang="ru-RU" b="1" dirty="0">
              <a:solidFill>
                <a:srgbClr val="0033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4947" y="1671019"/>
            <a:ext cx="92858" cy="4972594"/>
          </a:xfrm>
          <a:prstGeom prst="rect">
            <a:avLst/>
          </a:prstGeom>
          <a:solidFill>
            <a:srgbClr val="05A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62106" y="2552775"/>
            <a:ext cx="278084" cy="278084"/>
          </a:xfrm>
          <a:prstGeom prst="ellipse">
            <a:avLst/>
          </a:prstGeom>
          <a:solidFill>
            <a:srgbClr val="05A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62106" y="3121879"/>
            <a:ext cx="278084" cy="278084"/>
          </a:xfrm>
          <a:prstGeom prst="ellipse">
            <a:avLst/>
          </a:prstGeom>
          <a:solidFill>
            <a:srgbClr val="05A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74105" y="3737149"/>
            <a:ext cx="278084" cy="278084"/>
          </a:xfrm>
          <a:prstGeom prst="ellipse">
            <a:avLst/>
          </a:prstGeom>
          <a:solidFill>
            <a:srgbClr val="05A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62106" y="4345885"/>
            <a:ext cx="278084" cy="278084"/>
          </a:xfrm>
          <a:prstGeom prst="ellipse">
            <a:avLst/>
          </a:prstGeom>
          <a:solidFill>
            <a:srgbClr val="05A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72334" y="4963518"/>
            <a:ext cx="278084" cy="278084"/>
          </a:xfrm>
          <a:prstGeom prst="ellipse">
            <a:avLst/>
          </a:prstGeom>
          <a:solidFill>
            <a:srgbClr val="05A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62106" y="5569891"/>
            <a:ext cx="278084" cy="278084"/>
          </a:xfrm>
          <a:prstGeom prst="ellipse">
            <a:avLst/>
          </a:prstGeom>
          <a:solidFill>
            <a:srgbClr val="05A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75227" y="1902342"/>
            <a:ext cx="278084" cy="278084"/>
          </a:xfrm>
          <a:prstGeom prst="ellipse">
            <a:avLst/>
          </a:prstGeom>
          <a:solidFill>
            <a:srgbClr val="05A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62106" y="6187391"/>
            <a:ext cx="278084" cy="278084"/>
          </a:xfrm>
          <a:prstGeom prst="ellipse">
            <a:avLst/>
          </a:prstGeom>
          <a:solidFill>
            <a:srgbClr val="05A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570762" y="1821119"/>
            <a:ext cx="55945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Ознакомьтесь с описанием услуги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68456" y="2460985"/>
            <a:ext cx="6117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Нажмите на кнопку "Получить услугу"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576122" y="3080640"/>
            <a:ext cx="7083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Авторизуйтесь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Портале с помощью ЕСИА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76122" y="3687280"/>
            <a:ext cx="5507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Заполните электронное заявление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576122" y="4300261"/>
            <a:ext cx="58657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Приложите необходимые документы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596668" y="4919916"/>
            <a:ext cx="5577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Отправьте электронное заявление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576122" y="5525876"/>
            <a:ext cx="5583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Следите за ходом оказания услуги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68456" y="6143866"/>
            <a:ext cx="3284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Получите результат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203979"/>
            <a:ext cx="1574199" cy="26131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547816"/>
            <a:ext cx="375691" cy="4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9"/>
          <a:stretch/>
        </p:blipFill>
        <p:spPr>
          <a:xfrm rot="10800000">
            <a:off x="6691" y="1122458"/>
            <a:ext cx="6798145" cy="5766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87" y="2081112"/>
            <a:ext cx="6220306" cy="414188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 rot="16200000">
            <a:off x="6801197" y="1498653"/>
            <a:ext cx="5390995" cy="539061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65000"/>
                </a:schemeClr>
              </a:gs>
              <a:gs pos="50000">
                <a:schemeClr val="bg1">
                  <a:lumMod val="95000"/>
                  <a:alpha val="78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15295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445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3865" y="101989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Ознакомьтесь с описанием услуги</a:t>
            </a:r>
            <a:endParaRPr lang="ru-RU" b="1" dirty="0">
              <a:solidFill>
                <a:srgbClr val="0033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51404" y="1842970"/>
            <a:ext cx="4844903" cy="399430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Ознакомьтесь с условиями предоставления услуги 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странице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описании Вы найдете информацию об условиях, необходимых документах, результате и другие важные сведения.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203979"/>
            <a:ext cx="1574199" cy="2613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547816"/>
            <a:ext cx="375691" cy="410838"/>
          </a:xfrm>
          <a:prstGeom prst="rect">
            <a:avLst/>
          </a:prstGeom>
        </p:spPr>
      </p:pic>
      <p:sp>
        <p:nvSpPr>
          <p:cNvPr id="5" name="AutoShape 2" descr="filesystem:https://web.telegram.org/temporary/223034920_302409_150638140441455429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648" y="2459739"/>
            <a:ext cx="5778485" cy="337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4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1" t="18531"/>
          <a:stretch/>
        </p:blipFill>
        <p:spPr>
          <a:xfrm>
            <a:off x="6026046" y="1528996"/>
            <a:ext cx="6165954" cy="532900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26046" y="1528996"/>
            <a:ext cx="6165954" cy="5329003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1717261"/>
            <a:ext cx="5633675" cy="4893401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9"/>
          <a:stretch/>
        </p:blipFill>
        <p:spPr>
          <a:xfrm>
            <a:off x="0" y="1529540"/>
            <a:ext cx="6085998" cy="534628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89744" y="1833694"/>
            <a:ext cx="5444055" cy="47769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15295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445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6537" y="101444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Нажмите на кнопку </a:t>
            </a:r>
            <a:r>
              <a:rPr lang="ru-RU" sz="3600" b="1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3600" b="1" dirty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Получить услугу</a:t>
            </a:r>
            <a:r>
              <a:rPr lang="ru-RU" sz="3600" b="1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239" y="1965924"/>
            <a:ext cx="5285064" cy="173157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перехода к заполнению электронного заявления необходимо нажать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кнопку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203979"/>
            <a:ext cx="1574199" cy="2613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547816"/>
            <a:ext cx="375691" cy="41083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075967" y="1885597"/>
            <a:ext cx="41392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 Выберите категорию</a:t>
            </a:r>
          </a:p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заявителя: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32" y="4462271"/>
            <a:ext cx="4173533" cy="12209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2486" y="3048111"/>
            <a:ext cx="4940451" cy="356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4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4502" r="26" b="5702"/>
          <a:stretch/>
        </p:blipFill>
        <p:spPr>
          <a:xfrm>
            <a:off x="-9625" y="0"/>
            <a:ext cx="12201625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-9625" y="1529542"/>
            <a:ext cx="12201625" cy="5328458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rot="5400000">
            <a:off x="7719796" y="1093901"/>
            <a:ext cx="2654297" cy="5911516"/>
          </a:xfrm>
          <a:prstGeom prst="rect">
            <a:avLst/>
          </a:prstGeom>
          <a:solidFill>
            <a:srgbClr val="F9C41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15295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445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5837" y="33657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Авторизуйтесь</a:t>
            </a:r>
            <a:r>
              <a:rPr lang="ru-RU" sz="4000" dirty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Портале с помощью ЕСИА</a:t>
            </a:r>
            <a:r>
              <a:rPr lang="ru-RU" sz="4000" dirty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dirty="0">
              <a:solidFill>
                <a:srgbClr val="0033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5566" y="2824229"/>
            <a:ext cx="5767137" cy="226026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После выбора категории заявителя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будет осуществлен переход 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страницу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авторизации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Единой системе идентификации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аутентификации (ЕСИА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203979"/>
            <a:ext cx="1574199" cy="2613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547816"/>
            <a:ext cx="375691" cy="410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58" y="2154936"/>
            <a:ext cx="5504846" cy="389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6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25"/>
          <a:stretch/>
        </p:blipFill>
        <p:spPr>
          <a:xfrm>
            <a:off x="0" y="1510071"/>
            <a:ext cx="12192000" cy="538602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1427552"/>
            <a:ext cx="12192000" cy="546854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2204784" y="2089801"/>
            <a:ext cx="2654297" cy="6355854"/>
          </a:xfrm>
          <a:prstGeom prst="rect">
            <a:avLst/>
          </a:prstGeom>
          <a:solidFill>
            <a:srgbClr val="F9C41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4006" y="1906601"/>
            <a:ext cx="9515475" cy="19335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15295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445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51988" y="101989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33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Квалифицированная электронная подпись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659" y="4203085"/>
            <a:ext cx="59918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Подключите усиленную электронную квалифицированную подпись и настройте рабочее место в соответствии с размещенной на Портале «Инструкцией»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81" y="3950998"/>
            <a:ext cx="2352500" cy="2352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203979"/>
            <a:ext cx="1574199" cy="2613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547816"/>
            <a:ext cx="375691" cy="4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87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8"/>
          <a:stretch/>
        </p:blipFill>
        <p:spPr>
          <a:xfrm>
            <a:off x="-2" y="-16042"/>
            <a:ext cx="12217671" cy="690549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 rot="16200000">
            <a:off x="3397607" y="-1930606"/>
            <a:ext cx="5422452" cy="12217671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65000"/>
                </a:schemeClr>
              </a:gs>
              <a:gs pos="50000">
                <a:schemeClr val="bg1">
                  <a:lumMod val="95000"/>
                  <a:alpha val="78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1" y="-16042"/>
            <a:ext cx="12217669" cy="15455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445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90941" y="341216"/>
            <a:ext cx="903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smtClean="0">
                <a:solidFill>
                  <a:srgbClr val="00334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4400" b="1" i="0" dirty="0" smtClean="0">
                <a:solidFill>
                  <a:srgbClr val="00334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Сведения о юридическом лице</a:t>
            </a:r>
            <a:endParaRPr lang="ru-RU" sz="4400" b="1" i="0" dirty="0">
              <a:solidFill>
                <a:srgbClr val="00334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85632" y="2361146"/>
            <a:ext cx="38309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Поля на данном шаге предварительно заполнены данными, которые хранятся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в Вашей учетной записи ЕСИА.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203979"/>
            <a:ext cx="1574199" cy="2613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" y="547816"/>
            <a:ext cx="375691" cy="4108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9659" y="5777295"/>
            <a:ext cx="9156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 любом шаге заполнения заявления Вы можете создать его черновик, нажав на кнопку «Сохранить», и вернуться к подаче заявления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позже.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05" y="5708872"/>
            <a:ext cx="2099080" cy="75395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4" y="5708873"/>
            <a:ext cx="474104" cy="6312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404" y="1809257"/>
            <a:ext cx="7485246" cy="339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5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568</Words>
  <Application>Microsoft Office PowerPoint</Application>
  <PresentationFormat>Произвольный</PresentationFormat>
  <Paragraphs>111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Строительный раздел  Портала госуслуг Санкт-Петербурга </vt:lpstr>
      <vt:lpstr>Регистрация в ЕСИА </vt:lpstr>
      <vt:lpstr>Как получить услугу</vt:lpstr>
      <vt:lpstr>Ознакомьтесь с описанием услуги</vt:lpstr>
      <vt:lpstr>Нажмите на кнопку "Получить услугу"</vt:lpstr>
      <vt:lpstr>Авторизуйтесь на Портале с помощью ЕСИА </vt:lpstr>
      <vt:lpstr>Квалифицированная электронная подпись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Отправьте заявление </vt:lpstr>
      <vt:lpstr>Следите за ходом оказания услуги  </vt:lpstr>
      <vt:lpstr>Получите результат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Жигулёва Елизавета Викторовна</dc:creator>
  <cp:lastModifiedBy>Ахрапотков Вадим Валерьевич</cp:lastModifiedBy>
  <cp:revision>93</cp:revision>
  <dcterms:created xsi:type="dcterms:W3CDTF">2017-02-03T07:16:27Z</dcterms:created>
  <dcterms:modified xsi:type="dcterms:W3CDTF">2018-04-13T08:48:19Z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-1762564346</vt:i4>
  </property>
  <property fmtid="{D5CDD505-2E9C-101B-9397-08002B2CF9AE}" pid="3" name="_NewReviewCycle">
    <vt:lpwstr/>
  </property>
  <property fmtid="{D5CDD505-2E9C-101B-9397-08002B2CF9AE}" pid="4" name="_EmailSubject">
    <vt:lpwstr>Семинар ЕССК</vt:lpwstr>
  </property>
  <property fmtid="{D5CDD505-2E9C-101B-9397-08002B2CF9AE}" pid="5" name="_AuthorEmail">
    <vt:lpwstr>Ahrapotkov@commim.spb.ru</vt:lpwstr>
  </property>
  <property fmtid="{D5CDD505-2E9C-101B-9397-08002B2CF9AE}" pid="6" name="_AuthorEmailDisplayName">
    <vt:lpwstr>Ахрапотков Вадим Валерьевич</vt:lpwstr>
  </property>
</Properties>
</file>