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7" r:id="rId2"/>
    <p:sldId id="292" r:id="rId3"/>
    <p:sldId id="300" r:id="rId4"/>
    <p:sldId id="294" r:id="rId5"/>
    <p:sldId id="295" r:id="rId6"/>
    <p:sldId id="296" r:id="rId7"/>
    <p:sldId id="297" r:id="rId8"/>
    <p:sldId id="298" r:id="rId9"/>
    <p:sldId id="299" r:id="rId10"/>
    <p:sldId id="301" r:id="rId11"/>
    <p:sldId id="302" r:id="rId12"/>
    <p:sldId id="303" r:id="rId13"/>
    <p:sldId id="304" r:id="rId14"/>
    <p:sldId id="313" r:id="rId15"/>
    <p:sldId id="306" r:id="rId16"/>
    <p:sldId id="307" r:id="rId17"/>
    <p:sldId id="308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0" autoAdjust="0"/>
    <p:restoredTop sz="94660"/>
  </p:normalViewPr>
  <p:slideViewPr>
    <p:cSldViewPr>
      <p:cViewPr varScale="1">
        <p:scale>
          <a:sx n="108" d="100"/>
          <a:sy n="108" d="100"/>
        </p:scale>
        <p:origin x="21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DE9F0352A32448E6376C70741BA2BE2DD59BC14FE01B60EDA9D7999B5C43A34061900C6C426A1D55B8162F76E42AA4CB3D8A678C255E0355G6a2L" TargetMode="External"/><Relationship Id="rId2" Type="http://schemas.openxmlformats.org/officeDocument/2006/relationships/hyperlink" Target="consultantplus://offline/ref=DE9F0352A32448E6376C70741BA2BE2DD292C04FE41960EDA9D7999B5C43A34061900C6E4A6D1C5EEB4C3F72AD7CA8D63C97798D3B5EG0a1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332657"/>
            <a:ext cx="8751394" cy="2520280"/>
          </a:xfrm>
        </p:spPr>
        <p:txBody>
          <a:bodyPr>
            <a:noAutofit/>
          </a:bodyPr>
          <a:lstStyle/>
          <a:p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Ассоциация саморегулируемая организация 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«Балтийское объединение 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кадастровых инженеров</a:t>
            </a:r>
            <a:r>
              <a:rPr lang="ru-RU" sz="3200" i="1" dirty="0">
                <a:effectLst/>
              </a:rPr>
              <a:t>»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500306"/>
            <a:ext cx="8286808" cy="3714776"/>
          </a:xfrm>
        </p:spPr>
        <p:txBody>
          <a:bodyPr>
            <a:normAutofit fontScale="700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sz="4800" dirty="0">
              <a:solidFill>
                <a:schemeClr val="tx1"/>
              </a:solidFill>
            </a:endParaRPr>
          </a:p>
          <a:p>
            <a:pPr algn="ctr"/>
            <a:r>
              <a:rPr lang="ru-RU" sz="4800" dirty="0">
                <a:solidFill>
                  <a:schemeClr val="tx1"/>
                </a:solidFill>
              </a:rPr>
              <a:t>Вебинар</a:t>
            </a:r>
            <a:endParaRPr lang="ru-RU" sz="4800" dirty="0"/>
          </a:p>
          <a:p>
            <a:endParaRPr lang="ru-RU" dirty="0"/>
          </a:p>
          <a:p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3300" dirty="0"/>
              <a:t>2022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C2500C6-A694-473F-A810-A86727825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3" y="332657"/>
            <a:ext cx="13716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E3FE0E4-76A6-4ABD-818A-F16F16483DE1}"/>
              </a:ext>
            </a:extLst>
          </p:cNvPr>
          <p:cNvSpPr/>
          <p:nvPr/>
        </p:nvSpPr>
        <p:spPr>
          <a:xfrm>
            <a:off x="899592" y="404664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В </a:t>
            </a:r>
            <a:r>
              <a:rPr lang="ru-RU" dirty="0" err="1"/>
              <a:t>ГрК</a:t>
            </a:r>
            <a:r>
              <a:rPr lang="ru-RU" dirty="0"/>
              <a:t> РФ внесены изменения, а именно установлено, что подготовка документации по планировке территории является обязательной, в случае планируется строительство объектов индивидуального жилищного строительства с привлечением денежных средств участников долевого строительства. </a:t>
            </a:r>
          </a:p>
          <a:p>
            <a:pPr indent="457200" algn="just"/>
            <a:r>
              <a:rPr lang="ru-RU" dirty="0"/>
              <a:t> Застройщик вправе привлекать денежные средства участников долевого строительства для строительства ИЖС в границах территории малоэтажного жилого комплекса только после: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 утверждения проекта планировки территории и проекта межевания территории, которыми определяются границы такого жилого комплекса;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получения одного разрешения на строительство в отношении проекта строительства или его этапа, предусмотренного проектной декларацией;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государственной регистрации права собственности застройщика на земельный участок или земельные участки, имеющие смежные границы, либо договора аренды земельного участка. </a:t>
            </a:r>
          </a:p>
        </p:txBody>
      </p:sp>
    </p:spTree>
    <p:extLst>
      <p:ext uri="{BB962C8B-B14F-4D97-AF65-F5344CB8AC3E}">
        <p14:creationId xmlns:p14="http://schemas.microsoft.com/office/powerpoint/2010/main" val="322969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447E529-074F-458B-B68A-B9C6EADB6A6A}"/>
              </a:ext>
            </a:extLst>
          </p:cNvPr>
          <p:cNvSpPr/>
          <p:nvPr/>
        </p:nvSpPr>
        <p:spPr>
          <a:xfrm>
            <a:off x="467544" y="332656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К общему имуществу собственников ИЖС в малоэтажном жилом комплексе относятся расположенные в границах территории такого комплекса объекты капитального строительства, иное имущество и земельные участки (права на такие земельные участки), если их использование осуществляется исключительно для удовлетворения потребностей собственников ИЖС. </a:t>
            </a:r>
          </a:p>
          <a:p>
            <a:pPr indent="457200" algn="just"/>
            <a:endParaRPr lang="ru-RU" dirty="0"/>
          </a:p>
          <a:p>
            <a:pPr indent="457200" algn="just"/>
            <a:r>
              <a:rPr lang="ru-RU" dirty="0"/>
              <a:t>К такому имуществу относятся, в частности: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объекты инженерно-технической и транспортной инфраструктур, в том числе котельные, водонапорные башни, тепловые пункты, проезды, велосипедные дорожки, пешеходные переходы, тротуары;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элементы благоустройства;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детские и спортивные площадки;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места отдыха;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парковочные площадки;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площадки для размещения контейнеров для сбора твердых коммунальных отходов. </a:t>
            </a:r>
          </a:p>
          <a:p>
            <a:pPr indent="457200" algn="r"/>
            <a:r>
              <a:rPr lang="ru-RU" dirty="0"/>
              <a:t>Данные объекты будут относится к общей долевой собственности с даты получения разрешения на ввод таких объектов в эксплуатацию, за исключением случаев, когда ввод в эксплуатацию не требуется.</a:t>
            </a:r>
          </a:p>
        </p:txBody>
      </p:sp>
    </p:spTree>
    <p:extLst>
      <p:ext uri="{BB962C8B-B14F-4D97-AF65-F5344CB8AC3E}">
        <p14:creationId xmlns:p14="http://schemas.microsoft.com/office/powerpoint/2010/main" val="457624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25F988E-7861-4816-B168-155839E534D9}"/>
              </a:ext>
            </a:extLst>
          </p:cNvPr>
          <p:cNvSpPr/>
          <p:nvPr/>
        </p:nvSpPr>
        <p:spPr>
          <a:xfrm>
            <a:off x="611560" y="320456"/>
            <a:ext cx="828092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Доля в праве общей долевой собственности на общее имущество следует судьбе права собственности на дом и участка под ним.</a:t>
            </a:r>
          </a:p>
          <a:p>
            <a:pPr indent="457200" algn="just"/>
            <a:r>
              <a:rPr lang="ru-RU" sz="2000" dirty="0"/>
              <a:t> Отчуждение доли без одновременного отчуждения права на дом не допускается. 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Передача жилого дома в собственность возможна только после завершения строительства всего комплекса жилых домов и общего имущества и осуществления учета и регистрации ИЖС.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Технический план объекта ИЖС, в отношении которого заключен договор участия в долевом строительстве, подготавливается на основании: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/>
              <a:t>разрешения на строительство;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/>
              <a:t>договора участия в долевом строительстве (при наличии);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/>
              <a:t>плана объекта индивидуального жилищного строительства, в том числе являющегося составной частью договора участия в долевом строительстве.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669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11A566E-73EE-4086-A203-17E1110D3761}"/>
              </a:ext>
            </a:extLst>
          </p:cNvPr>
          <p:cNvSpPr/>
          <p:nvPr/>
        </p:nvSpPr>
        <p:spPr>
          <a:xfrm>
            <a:off x="431540" y="260648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В случае, если в отношении указанных объектов ИЖС заключены договоры участия в долевом строительстве, в технических планах указанных объектов недвижимости указываются сведения о таких договорах (наименование, дата, номер). </a:t>
            </a:r>
          </a:p>
          <a:p>
            <a:pPr indent="457200" algn="just"/>
            <a:endParaRPr lang="ru-RU" dirty="0"/>
          </a:p>
          <a:p>
            <a:pPr indent="457200" algn="just"/>
            <a:r>
              <a:rPr lang="ru-RU" dirty="0"/>
              <a:t>В случае, если ранее разрешение на строительство было представлено для осуществления государственной регистрации договоров участия в долевом строительстве, содержащиеся в таких документах сведения указываются в техническом плане объекта индивидуального жилищного строительства в объеме, предусмотренном формой технического плана, требованиями к его подготовке, составу содержащихся в нем сведений. При этом копии таких документов в приложение к техническому плану не включаются. </a:t>
            </a:r>
          </a:p>
          <a:p>
            <a:pPr indent="457200" algn="just"/>
            <a:r>
              <a:rPr lang="ru-RU" dirty="0"/>
              <a:t>Сведения, содержащиеся в плане объекта индивидуального жилищного строительства, указываются в текстовой и графической частях технического плана в объеме, предусмотренном формой технического плана, требованиями к его подготовке, составу содержащихся в нем сведений. </a:t>
            </a:r>
            <a:r>
              <a:rPr lang="ru-RU" u="sng" dirty="0"/>
              <a:t>При этом копия плана объекта индивидуального жилищного строительства в приложение к техническому плану не включается.</a:t>
            </a:r>
            <a:endParaRPr lang="ru-RU" dirty="0"/>
          </a:p>
          <a:p>
            <a:pPr indent="45720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076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59A0FC8-9479-4EF4-AC8C-F2910D16B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78906"/>
            <a:ext cx="8229600" cy="3528385"/>
          </a:xfrm>
        </p:spPr>
        <p:txBody>
          <a:bodyPr/>
          <a:lstStyle/>
          <a:p>
            <a:pPr marL="109728" indent="457200" algn="just">
              <a:buNone/>
            </a:pPr>
            <a:r>
              <a:rPr lang="ru-RU" dirty="0"/>
              <a:t>Федеральный закон от 02.07.2021 N 299-ФЗ (ред. от 06.12.2021) "О внесении изменений в статью 77 Земельного кодекса Российской Федерации и отдельные законодательные акты Российской Федерации"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D2A944F-4D9A-4789-9417-C509F7079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002234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</a:rPr>
              <a:t>2. Возможность оформления жилого дома на земельном участке сельскохозяйственного назначения</a:t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07276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FFB2381-836A-48C5-ACDF-CE49C9DAF492}"/>
              </a:ext>
            </a:extLst>
          </p:cNvPr>
          <p:cNvSpPr/>
          <p:nvPr/>
        </p:nvSpPr>
        <p:spPr>
          <a:xfrm>
            <a:off x="719572" y="320456"/>
            <a:ext cx="79568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Данным Федеральным законом внесены изменения в ЗК РФ, а именно добавлено, что в составе земель сельскохозяйственного назначения выделяются земли, </a:t>
            </a:r>
            <a:r>
              <a:rPr lang="ru-RU" sz="2000" u="sng" dirty="0"/>
              <a:t>занятые жилыми домами, строительство, реконструкция и эксплуатация которых допускаются на земельных участках, используемых крестьянскими (фермерскими) хозяйствами для осуществления своей деятельности (ч. 2 ст. 77 ЗК РФ)</a:t>
            </a:r>
            <a:r>
              <a:rPr lang="ru-RU" sz="2000" dirty="0"/>
              <a:t>.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 Также внесены изменения в Федеральный закон от 11 июня 2003 года № 74-ФЗ «О крестьянском (фермерском) хозяйстве».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На земельном участке под КФХ  возможно возведение (реконструкция) одного жилого дома, который должен отвечать следующим требованиям: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/>
              <a:t>не более 3-х этажей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/>
              <a:t>не более 500 </a:t>
            </a:r>
            <a:r>
              <a:rPr lang="ru-RU" sz="2000" dirty="0" err="1"/>
              <a:t>кв.м</a:t>
            </a:r>
            <a:endParaRPr lang="ru-RU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/>
              <a:t>площадь застройки не более 0,25 % от площади ЗУ.</a:t>
            </a:r>
          </a:p>
          <a:p>
            <a:pPr indent="45720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328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A99AAB2-577F-440F-A9AA-0CE96DE602F6}"/>
              </a:ext>
            </a:extLst>
          </p:cNvPr>
          <p:cNvSpPr/>
          <p:nvPr/>
        </p:nvSpPr>
        <p:spPr>
          <a:xfrm>
            <a:off x="395536" y="549160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Образование земельного участка под домом, в случае если это приводит к уменьшению площади исходного участка, не допускается, за исключением изъятия для государственных или муниципальных нужд. 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Региональные власти вправе определить перечень МО, где строительство или реконструкция таких домов не допускается. 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Соответственно внесены изменения в ч. 12 ст. 70 218-ФЗ «О регистрации недвижимости» и технический план на такой дом готовиться </a:t>
            </a:r>
            <a:r>
              <a:rPr lang="ru-RU" sz="2000" u="sng" dirty="0"/>
              <a:t>на основании декларации до 01 марта 2026 года.</a:t>
            </a:r>
          </a:p>
          <a:p>
            <a:pPr indent="45720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737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6263B4A-7A01-4711-88A7-5631D06597C3}"/>
              </a:ext>
            </a:extLst>
          </p:cNvPr>
          <p:cNvSpPr/>
          <p:nvPr/>
        </p:nvSpPr>
        <p:spPr>
          <a:xfrm>
            <a:off x="611560" y="332656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u="sng" dirty="0"/>
              <a:t>Стоит учитывать, что строительство жилого дома возможно только в случае если КФХ является действующим. </a:t>
            </a:r>
          </a:p>
          <a:p>
            <a:pPr indent="457200" algn="just"/>
            <a:endParaRPr lang="ru-RU" u="sng" dirty="0"/>
          </a:p>
          <a:p>
            <a:pPr indent="457200" algn="just"/>
            <a:r>
              <a:rPr lang="ru-RU" u="sng" dirty="0"/>
              <a:t>Крестьянское (фермерское) хозяйство</a:t>
            </a:r>
            <a:r>
              <a:rPr lang="ru-RU" dirty="0"/>
              <a:t> представляет собой объединение граждан, связанных родством и (или) свойством, имеющих в общей собственности имущество и совместно осуществляющих производственную и иную хозяйственную деятельность (производство, переработку, хранение, транспортировку и реализацию сельскохозяйственной продукции), основанную на их личном участии.</a:t>
            </a:r>
          </a:p>
          <a:p>
            <a:pPr indent="457200" algn="just"/>
            <a:r>
              <a:rPr lang="ru-RU" dirty="0"/>
              <a:t>Фермерское хозяйство считается созданным со дня его государственной регистрации в порядке, установленном законодательством Российской Федерации.</a:t>
            </a:r>
          </a:p>
          <a:p>
            <a:pPr indent="457200" algn="just"/>
            <a:endParaRPr lang="ru-RU" u="sng" dirty="0"/>
          </a:p>
          <a:p>
            <a:pPr indent="457200" algn="just"/>
            <a:r>
              <a:rPr lang="ru-RU" dirty="0"/>
              <a:t>ФЗ №299 особо подчеркнуто, что жилой дом будет входить в состав имущества фермерского хозяйства (ч. 1 ст. 6 закона о КФХ). </a:t>
            </a:r>
          </a:p>
          <a:p>
            <a:pPr indent="457200" algn="just"/>
            <a:r>
              <a:rPr lang="ru-RU" dirty="0"/>
              <a:t>Имущество крестьянского (фермерского) хозяйства принадлежит его членам на праве совместной собственности, если законом или договором между ними не установлено иное.</a:t>
            </a:r>
          </a:p>
        </p:txBody>
      </p:sp>
    </p:spTree>
    <p:extLst>
      <p:ext uri="{BB962C8B-B14F-4D97-AF65-F5344CB8AC3E}">
        <p14:creationId xmlns:p14="http://schemas.microsoft.com/office/powerpoint/2010/main" val="3861823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/>
              <a:t>Благодарю за внимание!</a:t>
            </a:r>
            <a:br>
              <a:rPr lang="ru-RU" i="1" dirty="0"/>
            </a:b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EAE6F66-C036-4309-BE5E-FD5D4825A48A}"/>
              </a:ext>
            </a:extLst>
          </p:cNvPr>
          <p:cNvSpPr/>
          <p:nvPr/>
        </p:nvSpPr>
        <p:spPr>
          <a:xfrm>
            <a:off x="899592" y="1322654"/>
            <a:ext cx="79208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2400" dirty="0">
              <a:effectLst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FAAC5CB-F0E7-4FE1-AA21-27B1A2A80D69}"/>
              </a:ext>
            </a:extLst>
          </p:cNvPr>
          <p:cNvSpPr/>
          <p:nvPr/>
        </p:nvSpPr>
        <p:spPr>
          <a:xfrm>
            <a:off x="323528" y="476672"/>
            <a:ext cx="792088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+mj-lt"/>
                <a:ea typeface="Times New Roman" panose="02020603050405020304" pitchFamily="18" charset="0"/>
              </a:rPr>
              <a:t>На вебинаре будут рассмотрены следующие вопросы: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400" dirty="0">
              <a:latin typeface="+mj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+mj-lt"/>
                <a:ea typeface="Times New Roman" panose="02020603050405020304" pitchFamily="18" charset="0"/>
              </a:rPr>
              <a:t>1. Особенности постановки на кадастровый учет жилых домой блокированной застройки в рамках Федерального закона от 30.12.2021 № 476-ФЗ;</a:t>
            </a:r>
            <a:endParaRPr lang="ru-RU" sz="2400" dirty="0">
              <a:latin typeface="+mj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+mj-lt"/>
                <a:ea typeface="Times New Roman" panose="02020603050405020304" pitchFamily="18" charset="0"/>
              </a:rPr>
              <a:t>2. Возможность оформления жилого дома на земельном участке сельскохозяйственного назначения;</a:t>
            </a:r>
            <a:endParaRPr lang="ru-RU" sz="2400" dirty="0">
              <a:latin typeface="+mj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+mj-lt"/>
                <a:ea typeface="Times New Roman" panose="02020603050405020304" pitchFamily="18" charset="0"/>
              </a:rPr>
              <a:t>3. Иные вопросы.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773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D937C272-BB40-4DBB-A1DF-79D766C64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730419"/>
          </a:xfrm>
        </p:spPr>
        <p:txBody>
          <a:bodyPr>
            <a:normAutofit fontScale="77500" lnSpcReduction="20000"/>
          </a:bodyPr>
          <a:lstStyle/>
          <a:p>
            <a:pPr marL="109728" indent="457200" algn="just">
              <a:buNone/>
            </a:pPr>
            <a:r>
              <a:rPr lang="ru-RU" dirty="0"/>
              <a:t>С 01 марта 2022 года вступил в силу Федеральный закон от 30.12.2021 № 476-ФЗ «О внесении изменений в отдельные законодательные акты Российской Федерации».</a:t>
            </a:r>
          </a:p>
          <a:p>
            <a:pPr marL="109728" indent="457200" algn="just">
              <a:buNone/>
            </a:pPr>
            <a:r>
              <a:rPr lang="ru-RU" dirty="0"/>
              <a:t>Данным законом введено понятие «Дом блокированной застройки»</a:t>
            </a:r>
          </a:p>
          <a:p>
            <a:pPr marL="109728" indent="457200" algn="just">
              <a:buNone/>
            </a:pPr>
            <a:endParaRPr lang="ru-RU" dirty="0"/>
          </a:p>
          <a:p>
            <a:pPr marL="109728" indent="457200" algn="just">
              <a:buNone/>
            </a:pPr>
            <a:r>
              <a:rPr lang="ru-RU" u="sng" dirty="0"/>
              <a:t>Дом блокированной застройки </a:t>
            </a:r>
            <a:r>
              <a:rPr lang="ru-RU" dirty="0"/>
              <a:t>- жилой дом, блокированный с другим жилым домом (другими жилыми домами) в одном ряду общей боковой стеной (общими боковыми стенами) без проемов и имеющий отдельный выход на земельный участок (</a:t>
            </a:r>
            <a:r>
              <a:rPr lang="ru-RU" dirty="0">
                <a:hlinkClick r:id="rId2"/>
              </a:rPr>
              <a:t>п. 40 ст. 1</a:t>
            </a:r>
            <a:r>
              <a:rPr lang="ru-RU" dirty="0"/>
              <a:t> </a:t>
            </a:r>
            <a:r>
              <a:rPr lang="ru-RU" dirty="0" err="1"/>
              <a:t>ГрК</a:t>
            </a:r>
            <a:r>
              <a:rPr lang="ru-RU" dirty="0"/>
              <a:t> РФ; </a:t>
            </a:r>
            <a:r>
              <a:rPr lang="ru-RU" dirty="0">
                <a:hlinkClick r:id="rId3"/>
              </a:rPr>
              <a:t>ч. 1 ст. 16</a:t>
            </a:r>
            <a:r>
              <a:rPr lang="ru-RU" dirty="0"/>
              <a:t> Закона от 30.12.2021 N 476-ФЗ).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8E23B5BD-1607-4F0C-B55D-4D3A848BC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ea typeface="Times New Roman" panose="02020603050405020304" pitchFamily="18" charset="0"/>
              </a:rPr>
              <a:t>1. Особенности постановки на кадастровый учет жилых домой блокированной застройки в рамках Федерального закона от 30.12.2021 № 476-ФЗ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0333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5C0914A-9EF9-4CBC-8086-8B282CBBAE06}"/>
              </a:ext>
            </a:extLst>
          </p:cNvPr>
          <p:cNvSpPr/>
          <p:nvPr/>
        </p:nvSpPr>
        <p:spPr>
          <a:xfrm>
            <a:off x="755576" y="620688"/>
            <a:ext cx="792088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Статья 16 Федерального закона от 30.12.2021 № 476-ФЗ </a:t>
            </a:r>
          </a:p>
          <a:p>
            <a:pPr algn="just"/>
            <a:endParaRPr lang="ru-RU" sz="2000" dirty="0"/>
          </a:p>
          <a:p>
            <a:pPr indent="457200" algn="just"/>
            <a:r>
              <a:rPr lang="ru-RU" sz="2000" dirty="0"/>
              <a:t>Блок жилого дома, соответствующий признакам, указанным в п. 40 ст.1 </a:t>
            </a:r>
            <a:r>
              <a:rPr lang="ru-RU" sz="2000" dirty="0" err="1"/>
              <a:t>ГрК</a:t>
            </a:r>
            <a:r>
              <a:rPr lang="ru-RU" sz="2000" dirty="0"/>
              <a:t> РФ, признается домом блокированной застройки </a:t>
            </a:r>
            <a:r>
              <a:rPr lang="ru-RU" sz="2000" u="sng" dirty="0"/>
              <a:t>независимо от того, является ли данный блок зданием или помещением в здании.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При этом замена ранее выданных документов или внесение в них изменений, внесение изменений в сведения ЕГРН не требуются и осуществляются по желанию правообладателей объектов недвижимости. </a:t>
            </a:r>
          </a:p>
          <a:p>
            <a:pPr indent="457200" algn="just"/>
            <a:r>
              <a:rPr lang="ru-RU" sz="2000" dirty="0"/>
              <a:t>Полученные до дня вступления в силу настоящего Федерального закона документы, удостоверяющие право на блок, сохраняют свою юридическую силу и не требуют переоформления.</a:t>
            </a:r>
          </a:p>
          <a:p>
            <a:pPr indent="45720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27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5A47788-22E3-41F5-B917-C9B559399614}"/>
              </a:ext>
            </a:extLst>
          </p:cNvPr>
          <p:cNvSpPr/>
          <p:nvPr/>
        </p:nvSpPr>
        <p:spPr>
          <a:xfrm>
            <a:off x="899592" y="692696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В случае, если до дня вступления в ФЗ №476 в ЕГРН были внесены сведения о блоках (независимо от их наименования или вида разрешенного использования) в качестве жилых помещений в жилых домах блокированной жилой застройки, и зарегистрированы права на такие блоки, собственники указанных блоков вправе совместным решением уполномочить одного из собственников таких блоков на обращение от имени всех в Росреестр, с заявлением об учете изменений в части приведения вида, назначения и вида разрешенного использования объекта недвижимости в соответствие. </a:t>
            </a:r>
          </a:p>
          <a:p>
            <a:pPr indent="457200" algn="just"/>
            <a:r>
              <a:rPr lang="ru-RU" sz="2000" dirty="0"/>
              <a:t>При этом, отсутствие в градостроительном регламенте, соответствующего вида разрешенного использования земли или </a:t>
            </a:r>
            <a:r>
              <a:rPr lang="ru-RU" sz="2000" dirty="0" err="1"/>
              <a:t>ОКСа</a:t>
            </a:r>
            <a:r>
              <a:rPr lang="ru-RU" sz="2000" dirty="0"/>
              <a:t>, а также параметров разрешенного строительства таких объектов не является препятствием для внесения в ЕГРН указанных сведений. </a:t>
            </a:r>
          </a:p>
          <a:p>
            <a:pPr indent="457200" algn="just"/>
            <a:r>
              <a:rPr lang="ru-RU" sz="2000" dirty="0"/>
              <a:t>В этом случае Росреестр снимет с кадастрового учета здание, в котором были расположены помещения.</a:t>
            </a:r>
          </a:p>
        </p:txBody>
      </p:sp>
    </p:spTree>
    <p:extLst>
      <p:ext uri="{BB962C8B-B14F-4D97-AF65-F5344CB8AC3E}">
        <p14:creationId xmlns:p14="http://schemas.microsoft.com/office/powerpoint/2010/main" val="243452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A273618-A27E-4785-ABB9-AA392E6F101E}"/>
              </a:ext>
            </a:extLst>
          </p:cNvPr>
          <p:cNvSpPr/>
          <p:nvPr/>
        </p:nvSpPr>
        <p:spPr>
          <a:xfrm>
            <a:off x="755576" y="474345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Если блокированный жилой дом расположен на земельном участке, который находится в общей долевой собственности, то решение собственников, которым уполномочили лицо на обращение в Росреестр может содержаться информация о разделе участка и тогда одновременно с заявлением о переводе жилых помещений в здания подается межевой план на раздел участка и регистрацию прав на образуемые ЗУ. </a:t>
            </a:r>
          </a:p>
          <a:p>
            <a:pPr indent="457200" algn="just"/>
            <a:r>
              <a:rPr lang="ru-RU" sz="2000" u="sng" dirty="0"/>
              <a:t>Если участки не соответствуют градостроительному регламенту (размер или вид) это не является препятствием для учета. </a:t>
            </a:r>
          </a:p>
          <a:p>
            <a:pPr indent="457200" algn="just"/>
            <a:r>
              <a:rPr lang="ru-RU" sz="2000" dirty="0"/>
              <a:t>Если ранее были выданы какие-либо разрешительные документы на блокированные жилые дома (например, разрешение на строительство, разрешение на ввод, другие документы с указанием на строительство блокированных домов) и данные блоки соответствуют определению блокированного дома, то внесение изменений в такие документы не требуется.</a:t>
            </a:r>
          </a:p>
          <a:p>
            <a:pPr indent="45720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02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9EDA611-C59E-4A52-824A-F491141BB922}"/>
              </a:ext>
            </a:extLst>
          </p:cNvPr>
          <p:cNvSpPr/>
          <p:nvPr/>
        </p:nvSpPr>
        <p:spPr>
          <a:xfrm>
            <a:off x="755576" y="476672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Для строительства или реконструкции нового дома блокированной застройки </a:t>
            </a:r>
            <a:r>
              <a:rPr lang="ru-RU" sz="2000" u="sng" dirty="0"/>
              <a:t>необходимо получение разрешения на строительство и разрешения на ввод в эксплуатацию. </a:t>
            </a:r>
          </a:p>
          <a:p>
            <a:pPr indent="457200" algn="just"/>
            <a:endParaRPr lang="ru-RU" sz="2000" u="sng" dirty="0"/>
          </a:p>
          <a:p>
            <a:pPr indent="457200" algn="just"/>
            <a:r>
              <a:rPr lang="ru-RU" sz="2000" dirty="0"/>
              <a:t>В случае реконструкции одного из домов блокированной застройки требуется согласие правообладателей  всех домов блокированной застройки в одном ряду (п. 6 ч. 7 ст. 51 </a:t>
            </a:r>
            <a:r>
              <a:rPr lang="ru-RU" sz="2000" dirty="0" err="1"/>
              <a:t>ГрК</a:t>
            </a:r>
            <a:r>
              <a:rPr lang="ru-RU" sz="2000" dirty="0"/>
              <a:t> РФ).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dirty="0"/>
              <a:t>Экспертиза в отношении проектной документации не проводится для дома блокированной застройки в случае, если количество этажей в таких домах не превышает трех, при этом количество всех домов блокированной застройки в одном ряду не превышает десяти и их строительство или реконструкция осуществляется без привлечения средств бюджетов бюджетной системы Российской Федерации (2 части 2 статьи 49 </a:t>
            </a:r>
            <a:r>
              <a:rPr lang="ru-RU" sz="2000" dirty="0" err="1"/>
              <a:t>ГрК</a:t>
            </a:r>
            <a:r>
              <a:rPr lang="ru-RU" sz="2000" dirty="0"/>
              <a:t> РФ).</a:t>
            </a:r>
          </a:p>
        </p:txBody>
      </p:sp>
    </p:spTree>
    <p:extLst>
      <p:ext uri="{BB962C8B-B14F-4D97-AF65-F5344CB8AC3E}">
        <p14:creationId xmlns:p14="http://schemas.microsoft.com/office/powerpoint/2010/main" val="703386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F7AF160-B6B7-4AF3-B5BE-CE4BF818AF86}"/>
              </a:ext>
            </a:extLst>
          </p:cNvPr>
          <p:cNvSpPr/>
          <p:nvPr/>
        </p:nvSpPr>
        <p:spPr>
          <a:xfrm>
            <a:off x="971600" y="1166843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Внесены изменения в ЖК РФ, а именно определено понятие многоквартирного жилого дома:</a:t>
            </a:r>
          </a:p>
          <a:p>
            <a:pPr indent="457200" algn="just"/>
            <a:endParaRPr lang="ru-RU" sz="2000" dirty="0"/>
          </a:p>
          <a:p>
            <a:pPr indent="457200" algn="just"/>
            <a:r>
              <a:rPr lang="ru-RU" sz="2000" u="sng" dirty="0"/>
              <a:t>Многоквартирным домом </a:t>
            </a:r>
            <a:r>
              <a:rPr lang="ru-RU" sz="2000" dirty="0"/>
              <a:t>признается здание, состоящее из двух и более квартир, включающее в себя имущество, указанное в пунктах 1 - 3 части 1 статьи 36 настоящего Кодекса. </a:t>
            </a:r>
          </a:p>
          <a:p>
            <a:pPr indent="457200" algn="just"/>
            <a:r>
              <a:rPr lang="ru-RU" sz="2000" dirty="0"/>
              <a:t>Многоквартирный дом может также включать в себя принадлежащие отдельным собственникам нежилые помещения и (или) </a:t>
            </a:r>
            <a:r>
              <a:rPr lang="ru-RU" sz="2000" dirty="0" err="1"/>
              <a:t>машино</a:t>
            </a:r>
            <a:r>
              <a:rPr lang="ru-RU" sz="2000" dirty="0"/>
              <a:t>-места, являющиеся неотъемлемой конструктивной частью такого многоквартирного дома.</a:t>
            </a:r>
          </a:p>
        </p:txBody>
      </p:sp>
    </p:spTree>
    <p:extLst>
      <p:ext uri="{BB962C8B-B14F-4D97-AF65-F5344CB8AC3E}">
        <p14:creationId xmlns:p14="http://schemas.microsoft.com/office/powerpoint/2010/main" val="3859475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A51D1E2-2B78-436C-974F-C0CB6CEC275A}"/>
              </a:ext>
            </a:extLst>
          </p:cNvPr>
          <p:cNvSpPr/>
          <p:nvPr/>
        </p:nvSpPr>
        <p:spPr>
          <a:xfrm>
            <a:off x="539552" y="476672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476-ФЗ установлено, что возможно строительство индивидуальных жилых домов в границах территории малоэтажного жилого комплекса в случае привлечения для строительства таких домов денежных средств граждан и юридических лиц по договору участия в долевом строительстве. </a:t>
            </a:r>
          </a:p>
          <a:p>
            <a:pPr indent="457200" algn="just"/>
            <a:r>
              <a:rPr lang="ru-RU" dirty="0"/>
              <a:t>В случае строительства или реконструкции жилых домов по договорам долевого участия </a:t>
            </a:r>
            <a:r>
              <a:rPr lang="ru-RU" u="sng" dirty="0"/>
              <a:t>требуется разрешение на строительство и разрешение на ввод в эксплуатацию. </a:t>
            </a:r>
          </a:p>
          <a:p>
            <a:pPr indent="457200" algn="just"/>
            <a:r>
              <a:rPr lang="ru-RU" dirty="0"/>
              <a:t>В случае если объекты ИЖС строятся застройщиком с привлечением средств дольщиков по договору долевого строительства, то денежные средства вносятся на </a:t>
            </a:r>
            <a:r>
              <a:rPr lang="ru-RU" dirty="0" err="1"/>
              <a:t>эскроу</a:t>
            </a:r>
            <a:r>
              <a:rPr lang="ru-RU" dirty="0"/>
              <a:t> счета. Соответственно деньги застройщиком будут получены только по окончании строительства.</a:t>
            </a:r>
          </a:p>
          <a:p>
            <a:pPr indent="457200" algn="just"/>
            <a:r>
              <a:rPr lang="ru-RU" dirty="0"/>
              <a:t>Введено </a:t>
            </a:r>
            <a:r>
              <a:rPr lang="ru-RU" u="sng" dirty="0"/>
              <a:t>понятие малоэтажный жилой комплекс </a:t>
            </a:r>
            <a:r>
              <a:rPr lang="ru-RU" dirty="0"/>
              <a:t>– это совокупность индивидуальных жилых домов и иных объектов, которые определены в проектной декларации как общее имущество и строительство (создание) которых осуществляется застройщиком в соответствии с утвержденной документацией по планировке территории. </a:t>
            </a:r>
          </a:p>
          <a:p>
            <a:pPr indent="457200"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501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860</TotalTime>
  <Words>1701</Words>
  <Application>Microsoft Office PowerPoint</Application>
  <PresentationFormat>Экран (4:3)</PresentationFormat>
  <Paragraphs>98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Lucida Sans Unicode</vt:lpstr>
      <vt:lpstr>Verdana</vt:lpstr>
      <vt:lpstr>Wingdings</vt:lpstr>
      <vt:lpstr>Wingdings 2</vt:lpstr>
      <vt:lpstr>Wingdings 3</vt:lpstr>
      <vt:lpstr>Открытая</vt:lpstr>
      <vt:lpstr> Ассоциация саморегулируемая организация  «Балтийское объединение  кадастровых инженеров»</vt:lpstr>
      <vt:lpstr>Презентация PowerPoint</vt:lpstr>
      <vt:lpstr>1. Особенности постановки на кадастровый учет жилых домой блокированной застройки в рамках Федерального закона от 30.12.2021 № 476-ФЗ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Возможность оформления жилого дома на земельном участке сельскохозяйственного назначения </vt:lpstr>
      <vt:lpstr>Презентация PowerPoint</vt:lpstr>
      <vt:lpstr>Презентация PowerPoint</vt:lpstr>
      <vt:lpstr>Презентация PowerPoint</vt:lpstr>
      <vt:lpstr>Благодарю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Саморегулируемая организация  «Ассоциация кадастровых инженеров Приволжско-Уральского региона»</dc:title>
  <dc:creator>User</dc:creator>
  <cp:lastModifiedBy>Каменщикова Елена Петровна</cp:lastModifiedBy>
  <cp:revision>94</cp:revision>
  <dcterms:created xsi:type="dcterms:W3CDTF">2021-02-10T07:54:19Z</dcterms:created>
  <dcterms:modified xsi:type="dcterms:W3CDTF">2022-04-06T12:50:18Z</dcterms:modified>
</cp:coreProperties>
</file>