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476" r:id="rId1"/>
  </p:sldMasterIdLst>
  <p:notesMasterIdLst>
    <p:notesMasterId r:id="rId40"/>
  </p:notesMasterIdLst>
  <p:sldIdLst>
    <p:sldId id="363" r:id="rId2"/>
    <p:sldId id="383" r:id="rId3"/>
    <p:sldId id="445" r:id="rId4"/>
    <p:sldId id="446" r:id="rId5"/>
    <p:sldId id="456" r:id="rId6"/>
    <p:sldId id="452" r:id="rId7"/>
    <p:sldId id="455" r:id="rId8"/>
    <p:sldId id="458" r:id="rId9"/>
    <p:sldId id="472" r:id="rId10"/>
    <p:sldId id="430" r:id="rId11"/>
    <p:sldId id="384" r:id="rId12"/>
    <p:sldId id="385" r:id="rId13"/>
    <p:sldId id="429" r:id="rId14"/>
    <p:sldId id="386" r:id="rId15"/>
    <p:sldId id="388" r:id="rId16"/>
    <p:sldId id="391" r:id="rId17"/>
    <p:sldId id="392" r:id="rId18"/>
    <p:sldId id="395" r:id="rId19"/>
    <p:sldId id="397" r:id="rId20"/>
    <p:sldId id="459" r:id="rId21"/>
    <p:sldId id="461" r:id="rId22"/>
    <p:sldId id="462" r:id="rId23"/>
    <p:sldId id="467" r:id="rId24"/>
    <p:sldId id="460" r:id="rId25"/>
    <p:sldId id="474" r:id="rId26"/>
    <p:sldId id="463" r:id="rId27"/>
    <p:sldId id="465" r:id="rId28"/>
    <p:sldId id="468" r:id="rId29"/>
    <p:sldId id="470" r:id="rId30"/>
    <p:sldId id="469" r:id="rId31"/>
    <p:sldId id="419" r:id="rId32"/>
    <p:sldId id="422" r:id="rId33"/>
    <p:sldId id="438" r:id="rId34"/>
    <p:sldId id="425" r:id="rId35"/>
    <p:sldId id="426" r:id="rId36"/>
    <p:sldId id="428" r:id="rId37"/>
    <p:sldId id="471" r:id="rId38"/>
    <p:sldId id="418" r:id="rId3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.С. Сизёнова" initials="А.С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82C22"/>
    <a:srgbClr val="5C0C04"/>
    <a:srgbClr val="FFD13F"/>
    <a:srgbClr val="339933"/>
    <a:srgbClr val="A9DA74"/>
    <a:srgbClr val="D34817"/>
    <a:srgbClr val="DDFCC0"/>
    <a:srgbClr val="DE846C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54" autoAdjust="0"/>
  </p:normalViewPr>
  <p:slideViewPr>
    <p:cSldViewPr snapToObjects="1">
      <p:cViewPr>
        <p:scale>
          <a:sx n="96" d="100"/>
          <a:sy n="96" d="100"/>
        </p:scale>
        <p:origin x="-12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4020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DBF1B-6B05-4AC5-B8FA-69E6E28B0D94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7B3639F-A1D4-48C2-8120-B8FF82B8A4FC}">
      <dgm:prSet phldrT="[Текст]" custT="1"/>
      <dgm:spPr/>
      <dgm:t>
        <a:bodyPr/>
        <a:lstStyle/>
        <a:p>
          <a:r>
            <a:rPr lang="ru-RU" sz="2400" b="0" i="0" dirty="0" smtClean="0">
              <a:solidFill>
                <a:schemeClr val="tx2">
                  <a:lumMod val="50000"/>
                </a:schemeClr>
              </a:solidFill>
            </a:rPr>
            <a:t>2. Подача заявления о постановке на ГКУ посредством Портала Росреестра</a:t>
          </a:r>
          <a:endParaRPr lang="ru-RU" sz="2400" b="0" i="0" dirty="0"/>
        </a:p>
      </dgm:t>
    </dgm:pt>
    <dgm:pt modelId="{CB60C423-0E3E-442A-B0DC-6EBAB56706F8}" type="parTrans" cxnId="{69790178-C6FF-468A-A067-230B1FC1A1C7}">
      <dgm:prSet/>
      <dgm:spPr/>
      <dgm:t>
        <a:bodyPr/>
        <a:lstStyle/>
        <a:p>
          <a:endParaRPr lang="ru-RU" sz="2400" i="0"/>
        </a:p>
      </dgm:t>
    </dgm:pt>
    <dgm:pt modelId="{D61C9ABD-4459-42C3-A08D-93E16C5DEB4B}" type="sibTrans" cxnId="{69790178-C6FF-468A-A067-230B1FC1A1C7}">
      <dgm:prSet/>
      <dgm:spPr/>
      <dgm:t>
        <a:bodyPr/>
        <a:lstStyle/>
        <a:p>
          <a:endParaRPr lang="ru-RU" sz="2400" i="0"/>
        </a:p>
      </dgm:t>
    </dgm:pt>
    <dgm:pt modelId="{87178052-4DDA-4994-A92F-4E6967197F63}">
      <dgm:prSet phldrT="[Текст]" custT="1"/>
      <dgm:spPr/>
      <dgm:t>
        <a:bodyPr/>
        <a:lstStyle/>
        <a:p>
          <a:r>
            <a:rPr lang="ru-RU" sz="2400" b="0" i="0" dirty="0" smtClean="0">
              <a:solidFill>
                <a:schemeClr val="tx2">
                  <a:lumMod val="50000"/>
                </a:schemeClr>
              </a:solidFill>
            </a:rPr>
            <a:t>1. Разъяснительные письма в сфере кадастрового учета объектов недвижимости за январь-февраль 201</a:t>
          </a:r>
          <a:r>
            <a:rPr lang="en-US" sz="2400" b="0" i="0" dirty="0" smtClean="0">
              <a:solidFill>
                <a:schemeClr val="tx2">
                  <a:lumMod val="50000"/>
                </a:schemeClr>
              </a:solidFill>
            </a:rPr>
            <a:t>6</a:t>
          </a:r>
          <a:r>
            <a:rPr lang="ru-RU" sz="2400" b="0" i="0" dirty="0" smtClean="0">
              <a:solidFill>
                <a:schemeClr val="tx2">
                  <a:lumMod val="50000"/>
                </a:schemeClr>
              </a:solidFill>
            </a:rPr>
            <a:t> год</a:t>
          </a:r>
          <a:endParaRPr lang="ru-RU" sz="2400" b="0" i="0" dirty="0">
            <a:solidFill>
              <a:schemeClr val="tx2">
                <a:lumMod val="50000"/>
              </a:schemeClr>
            </a:solidFill>
          </a:endParaRPr>
        </a:p>
      </dgm:t>
    </dgm:pt>
    <dgm:pt modelId="{88D926B0-6BC5-43BB-AAEF-2DB2B1746315}" type="parTrans" cxnId="{B39542B1-0893-42AE-B567-C9D166BF639E}">
      <dgm:prSet/>
      <dgm:spPr/>
      <dgm:t>
        <a:bodyPr/>
        <a:lstStyle/>
        <a:p>
          <a:endParaRPr lang="ru-RU" sz="2400" i="0"/>
        </a:p>
      </dgm:t>
    </dgm:pt>
    <dgm:pt modelId="{3B59DBE5-F5E7-4FAB-B981-47AF3733E630}" type="sibTrans" cxnId="{B39542B1-0893-42AE-B567-C9D166BF639E}">
      <dgm:prSet/>
      <dgm:spPr/>
      <dgm:t>
        <a:bodyPr/>
        <a:lstStyle/>
        <a:p>
          <a:endParaRPr lang="ru-RU" sz="2400" i="0"/>
        </a:p>
      </dgm:t>
    </dgm:pt>
    <dgm:pt modelId="{1EB29409-B160-4A3D-9C65-C2A4A5C76944}">
      <dgm:prSet phldrT="[Текст]" custT="1"/>
      <dgm:spPr/>
      <dgm:t>
        <a:bodyPr/>
        <a:lstStyle/>
        <a:p>
          <a:r>
            <a:rPr lang="ru-RU" sz="2400" b="0" i="0" dirty="0" smtClean="0">
              <a:solidFill>
                <a:schemeClr val="tx2">
                  <a:lumMod val="50000"/>
                </a:schemeClr>
              </a:solidFill>
            </a:rPr>
            <a:t>3. Адрес объекта недвижимости в соответствии с Федеральной информационной адресной системой (ФИАС)</a:t>
          </a:r>
          <a:endParaRPr lang="ru-RU" sz="2400" b="0" i="0" dirty="0">
            <a:solidFill>
              <a:schemeClr val="tx2">
                <a:lumMod val="50000"/>
              </a:schemeClr>
            </a:solidFill>
          </a:endParaRPr>
        </a:p>
      </dgm:t>
    </dgm:pt>
    <dgm:pt modelId="{E4B93378-31D3-4291-A602-5207E873B5D3}" type="parTrans" cxnId="{A89DCF53-7D15-42A3-AB9C-95B35D957AEC}">
      <dgm:prSet/>
      <dgm:spPr/>
      <dgm:t>
        <a:bodyPr/>
        <a:lstStyle/>
        <a:p>
          <a:endParaRPr lang="ru-RU" sz="2400" i="0"/>
        </a:p>
      </dgm:t>
    </dgm:pt>
    <dgm:pt modelId="{8F1DAAF2-60F3-4D93-B515-FED7A697663D}" type="sibTrans" cxnId="{A89DCF53-7D15-42A3-AB9C-95B35D957AEC}">
      <dgm:prSet/>
      <dgm:spPr/>
      <dgm:t>
        <a:bodyPr/>
        <a:lstStyle/>
        <a:p>
          <a:endParaRPr lang="ru-RU" sz="2400" i="0"/>
        </a:p>
      </dgm:t>
    </dgm:pt>
    <dgm:pt modelId="{E88431F2-4806-478C-AE9D-C29770689A5C}">
      <dgm:prSet phldrT="[Текст]" custT="1"/>
      <dgm:spPr/>
      <dgm:t>
        <a:bodyPr/>
        <a:lstStyle/>
        <a:p>
          <a:r>
            <a:rPr lang="ru-RU" sz="2400" b="0" i="0" dirty="0" smtClean="0">
              <a:solidFill>
                <a:schemeClr val="tx2">
                  <a:lumMod val="50000"/>
                </a:schemeClr>
              </a:solidFill>
            </a:rPr>
            <a:t>4. Требования к точности и методам определения  координат характерных точек границ земельного участка</a:t>
          </a:r>
          <a:endParaRPr lang="ru-RU" sz="2400" b="0" i="0" dirty="0">
            <a:solidFill>
              <a:schemeClr val="tx2">
                <a:lumMod val="50000"/>
              </a:schemeClr>
            </a:solidFill>
          </a:endParaRPr>
        </a:p>
      </dgm:t>
    </dgm:pt>
    <dgm:pt modelId="{402CB778-1740-439C-A91F-23BE9002C5DF}" type="parTrans" cxnId="{5208A006-9D10-4C30-A03D-E363E4252591}">
      <dgm:prSet/>
      <dgm:spPr/>
      <dgm:t>
        <a:bodyPr/>
        <a:lstStyle/>
        <a:p>
          <a:endParaRPr lang="ru-RU" sz="2400" i="0"/>
        </a:p>
      </dgm:t>
    </dgm:pt>
    <dgm:pt modelId="{45C5C820-32A7-477E-9F33-836B7DC68045}" type="sibTrans" cxnId="{5208A006-9D10-4C30-A03D-E363E4252591}">
      <dgm:prSet/>
      <dgm:spPr/>
      <dgm:t>
        <a:bodyPr/>
        <a:lstStyle/>
        <a:p>
          <a:endParaRPr lang="ru-RU" sz="2400" i="0"/>
        </a:p>
      </dgm:t>
    </dgm:pt>
    <dgm:pt modelId="{7F1D78F5-09E2-450D-9C64-AF9AD362B5CA}">
      <dgm:prSet phldrT="[Текст]" custT="1"/>
      <dgm:spPr/>
      <dgm:t>
        <a:bodyPr/>
        <a:lstStyle/>
        <a:p>
          <a:r>
            <a:rPr lang="ru-RU" sz="2400" b="0" i="0" dirty="0" smtClean="0">
              <a:solidFill>
                <a:schemeClr val="tx2">
                  <a:lumMod val="50000"/>
                </a:schemeClr>
              </a:solidFill>
            </a:rPr>
            <a:t>6. Постановка на ГКУ ЗУ, образованных путем выдела</a:t>
          </a:r>
          <a:endParaRPr lang="ru-RU" sz="2400" b="0" i="0" dirty="0"/>
        </a:p>
      </dgm:t>
    </dgm:pt>
    <dgm:pt modelId="{EF92558D-1DBE-45A9-90A2-7789C0BEFE3D}" type="sibTrans" cxnId="{F6F6DBEE-7EDF-4FA7-BA12-1491EA7BF841}">
      <dgm:prSet/>
      <dgm:spPr/>
      <dgm:t>
        <a:bodyPr/>
        <a:lstStyle/>
        <a:p>
          <a:endParaRPr lang="ru-RU" sz="2400" i="0"/>
        </a:p>
      </dgm:t>
    </dgm:pt>
    <dgm:pt modelId="{94462125-6777-4D4C-858F-9E81802FE7ED}" type="parTrans" cxnId="{F6F6DBEE-7EDF-4FA7-BA12-1491EA7BF841}">
      <dgm:prSet/>
      <dgm:spPr/>
      <dgm:t>
        <a:bodyPr/>
        <a:lstStyle/>
        <a:p>
          <a:endParaRPr lang="ru-RU" sz="2400" i="0"/>
        </a:p>
      </dgm:t>
    </dgm:pt>
    <dgm:pt modelId="{6E767372-5F94-4020-B6FA-1B5B95F7DE4B}">
      <dgm:prSet phldrT="[Текст]" custT="1"/>
      <dgm:spPr/>
      <dgm:t>
        <a:bodyPr/>
        <a:lstStyle/>
        <a:p>
          <a:r>
            <a:rPr lang="ru-RU" sz="2400" b="0" i="0" dirty="0" smtClean="0">
              <a:solidFill>
                <a:schemeClr val="tx2">
                  <a:lumMod val="50000"/>
                </a:schemeClr>
              </a:solidFill>
            </a:rPr>
            <a:t>5. Предоставлении схемы расположения земельного участка или земельных участков на кадастровом плане территории на бумажном носителе</a:t>
          </a:r>
          <a:endParaRPr lang="ru-RU" sz="2400" b="0" i="0" dirty="0">
            <a:solidFill>
              <a:schemeClr val="tx2">
                <a:lumMod val="50000"/>
              </a:schemeClr>
            </a:solidFill>
          </a:endParaRPr>
        </a:p>
      </dgm:t>
    </dgm:pt>
    <dgm:pt modelId="{9B051C23-5BA8-4629-B8B8-C31E255766A1}" type="parTrans" cxnId="{D41FC4F8-96F8-43CA-913D-4EC4AC9C4BD2}">
      <dgm:prSet/>
      <dgm:spPr/>
      <dgm:t>
        <a:bodyPr/>
        <a:lstStyle/>
        <a:p>
          <a:endParaRPr lang="ru-RU" sz="2400" i="0"/>
        </a:p>
      </dgm:t>
    </dgm:pt>
    <dgm:pt modelId="{9BE2BECD-89CF-4E82-B5E3-CA38F316879B}" type="sibTrans" cxnId="{D41FC4F8-96F8-43CA-913D-4EC4AC9C4BD2}">
      <dgm:prSet/>
      <dgm:spPr/>
      <dgm:t>
        <a:bodyPr/>
        <a:lstStyle/>
        <a:p>
          <a:endParaRPr lang="ru-RU" sz="2400" i="0"/>
        </a:p>
      </dgm:t>
    </dgm:pt>
    <dgm:pt modelId="{FAACA122-7B44-4982-B531-F401665FD189}" type="pres">
      <dgm:prSet presAssocID="{21CDBF1B-6B05-4AC5-B8FA-69E6E28B0D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5BD6B-88D6-43D1-9D01-A2D0DE032785}" type="pres">
      <dgm:prSet presAssocID="{87178052-4DDA-4994-A92F-4E6967197F63}" presName="parentLin" presStyleCnt="0"/>
      <dgm:spPr/>
    </dgm:pt>
    <dgm:pt modelId="{31E26616-E78E-4A2F-AA55-A2A21CF65805}" type="pres">
      <dgm:prSet presAssocID="{87178052-4DDA-4994-A92F-4E6967197F6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1E7DE1D-37F7-47F9-AEC2-012572370027}" type="pres">
      <dgm:prSet presAssocID="{87178052-4DDA-4994-A92F-4E6967197F63}" presName="parentText" presStyleLbl="node1" presStyleIdx="0" presStyleCnt="6" custScaleX="136318" custScaleY="198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26AE2-DADD-47BC-82BB-8A997C8FEFC8}" type="pres">
      <dgm:prSet presAssocID="{87178052-4DDA-4994-A92F-4E6967197F63}" presName="negativeSpace" presStyleCnt="0"/>
      <dgm:spPr/>
    </dgm:pt>
    <dgm:pt modelId="{E6B2FA3D-4902-4E05-A916-FD82C0A57ABB}" type="pres">
      <dgm:prSet presAssocID="{87178052-4DDA-4994-A92F-4E6967197F63}" presName="childText" presStyleLbl="conFgAcc1" presStyleIdx="0" presStyleCnt="6">
        <dgm:presLayoutVars>
          <dgm:bulletEnabled val="1"/>
        </dgm:presLayoutVars>
      </dgm:prSet>
      <dgm:spPr/>
    </dgm:pt>
    <dgm:pt modelId="{AB3FACAF-CEB9-44EC-B78F-7D63EA84570D}" type="pres">
      <dgm:prSet presAssocID="{3B59DBE5-F5E7-4FAB-B981-47AF3733E630}" presName="spaceBetweenRectangles" presStyleCnt="0"/>
      <dgm:spPr/>
    </dgm:pt>
    <dgm:pt modelId="{966818EF-83C5-42E9-AF79-214F206D76D5}" type="pres">
      <dgm:prSet presAssocID="{A7B3639F-A1D4-48C2-8120-B8FF82B8A4FC}" presName="parentLin" presStyleCnt="0"/>
      <dgm:spPr/>
    </dgm:pt>
    <dgm:pt modelId="{E2410D18-BB07-4637-871C-F9CA908AE382}" type="pres">
      <dgm:prSet presAssocID="{A7B3639F-A1D4-48C2-8120-B8FF82B8A4F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83A15D4-990D-4F2A-90BD-6AA3509F50C6}" type="pres">
      <dgm:prSet presAssocID="{A7B3639F-A1D4-48C2-8120-B8FF82B8A4FC}" presName="parentText" presStyleLbl="node1" presStyleIdx="1" presStyleCnt="6" custScaleX="142328" custScaleY="166332" custLinFactNeighborX="1478" custLinFactNeighborY="8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03E87-17A0-4C6F-8754-F8F901F97A33}" type="pres">
      <dgm:prSet presAssocID="{A7B3639F-A1D4-48C2-8120-B8FF82B8A4FC}" presName="negativeSpace" presStyleCnt="0"/>
      <dgm:spPr/>
    </dgm:pt>
    <dgm:pt modelId="{9792E1D7-C2C6-457C-B868-9EDD671374A7}" type="pres">
      <dgm:prSet presAssocID="{A7B3639F-A1D4-48C2-8120-B8FF82B8A4FC}" presName="childText" presStyleLbl="conFgAcc1" presStyleIdx="1" presStyleCnt="6">
        <dgm:presLayoutVars>
          <dgm:bulletEnabled val="1"/>
        </dgm:presLayoutVars>
      </dgm:prSet>
      <dgm:spPr/>
    </dgm:pt>
    <dgm:pt modelId="{0F9B9C3A-A4F7-4F7C-B0CF-067FA41D9F92}" type="pres">
      <dgm:prSet presAssocID="{D61C9ABD-4459-42C3-A08D-93E16C5DEB4B}" presName="spaceBetweenRectangles" presStyleCnt="0"/>
      <dgm:spPr/>
    </dgm:pt>
    <dgm:pt modelId="{69E774DD-B5AA-47B6-8CF4-DC3DCEDDBB28}" type="pres">
      <dgm:prSet presAssocID="{1EB29409-B160-4A3D-9C65-C2A4A5C76944}" presName="parentLin" presStyleCnt="0"/>
      <dgm:spPr/>
    </dgm:pt>
    <dgm:pt modelId="{A039E60D-FA0C-4067-BB64-094E7FBA55C7}" type="pres">
      <dgm:prSet presAssocID="{1EB29409-B160-4A3D-9C65-C2A4A5C7694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ED70579-71C2-4BA4-81A3-D898D9F68FE5}" type="pres">
      <dgm:prSet presAssocID="{1EB29409-B160-4A3D-9C65-C2A4A5C76944}" presName="parentText" presStyleLbl="node1" presStyleIdx="2" presStyleCnt="6" custScaleX="137355" custScaleY="191660" custLinFactNeighborX="2262" custLinFactNeighborY="-2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7EF05-07FE-4C45-81CB-19C84A3AA8BF}" type="pres">
      <dgm:prSet presAssocID="{1EB29409-B160-4A3D-9C65-C2A4A5C76944}" presName="negativeSpace" presStyleCnt="0"/>
      <dgm:spPr/>
    </dgm:pt>
    <dgm:pt modelId="{82DD56A1-5ADD-4E10-8EF6-3F4E2FF2624F}" type="pres">
      <dgm:prSet presAssocID="{1EB29409-B160-4A3D-9C65-C2A4A5C76944}" presName="childText" presStyleLbl="conFgAcc1" presStyleIdx="2" presStyleCnt="6">
        <dgm:presLayoutVars>
          <dgm:bulletEnabled val="1"/>
        </dgm:presLayoutVars>
      </dgm:prSet>
      <dgm:spPr/>
    </dgm:pt>
    <dgm:pt modelId="{F103C8DF-1580-4A37-8341-C7CBEBB791BC}" type="pres">
      <dgm:prSet presAssocID="{8F1DAAF2-60F3-4D93-B515-FED7A697663D}" presName="spaceBetweenRectangles" presStyleCnt="0"/>
      <dgm:spPr/>
    </dgm:pt>
    <dgm:pt modelId="{EFCC4700-4EA8-4FB6-8EDF-5A484B5AED59}" type="pres">
      <dgm:prSet presAssocID="{E88431F2-4806-478C-AE9D-C29770689A5C}" presName="parentLin" presStyleCnt="0"/>
      <dgm:spPr/>
    </dgm:pt>
    <dgm:pt modelId="{63326590-0E26-4704-B762-D89F8236B4FE}" type="pres">
      <dgm:prSet presAssocID="{E88431F2-4806-478C-AE9D-C29770689A5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5E6ED00-FF57-49BD-8CD0-3010CADDB0FB}" type="pres">
      <dgm:prSet presAssocID="{E88431F2-4806-478C-AE9D-C29770689A5C}" presName="parentText" presStyleLbl="node1" presStyleIdx="3" presStyleCnt="6" custScaleX="138019" custScaleY="175295" custLinFactNeighborX="13282" custLinFactNeighborY="-7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7465-F28E-469F-8761-67F00236C0BF}" type="pres">
      <dgm:prSet presAssocID="{E88431F2-4806-478C-AE9D-C29770689A5C}" presName="negativeSpace" presStyleCnt="0"/>
      <dgm:spPr/>
    </dgm:pt>
    <dgm:pt modelId="{ADC1974B-6905-4705-8278-A0ED29F895A0}" type="pres">
      <dgm:prSet presAssocID="{E88431F2-4806-478C-AE9D-C29770689A5C}" presName="childText" presStyleLbl="conFgAcc1" presStyleIdx="3" presStyleCnt="6">
        <dgm:presLayoutVars>
          <dgm:bulletEnabled val="1"/>
        </dgm:presLayoutVars>
      </dgm:prSet>
      <dgm:spPr/>
    </dgm:pt>
    <dgm:pt modelId="{5C910566-8148-4724-92D4-986D43424F12}" type="pres">
      <dgm:prSet presAssocID="{45C5C820-32A7-477E-9F33-836B7DC68045}" presName="spaceBetweenRectangles" presStyleCnt="0"/>
      <dgm:spPr/>
    </dgm:pt>
    <dgm:pt modelId="{1CD1362C-1B3B-48A6-A5E9-039C8110AA20}" type="pres">
      <dgm:prSet presAssocID="{6E767372-5F94-4020-B6FA-1B5B95F7DE4B}" presName="parentLin" presStyleCnt="0"/>
      <dgm:spPr/>
    </dgm:pt>
    <dgm:pt modelId="{8D55ADA4-9BC6-4780-B110-0387535D841C}" type="pres">
      <dgm:prSet presAssocID="{6E767372-5F94-4020-B6FA-1B5B95F7DE4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0DC9F025-1167-4784-BD33-F81DE81E70E5}" type="pres">
      <dgm:prSet presAssocID="{6E767372-5F94-4020-B6FA-1B5B95F7DE4B}" presName="parentText" presStyleLbl="node1" presStyleIdx="4" presStyleCnt="6" custScaleX="142857" custScaleY="250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8ED77-324C-41D5-82A8-C87F30B3BA83}" type="pres">
      <dgm:prSet presAssocID="{6E767372-5F94-4020-B6FA-1B5B95F7DE4B}" presName="negativeSpace" presStyleCnt="0"/>
      <dgm:spPr/>
    </dgm:pt>
    <dgm:pt modelId="{B641D076-999A-4A43-B52B-D873A9B32B4F}" type="pres">
      <dgm:prSet presAssocID="{6E767372-5F94-4020-B6FA-1B5B95F7DE4B}" presName="childText" presStyleLbl="conFgAcc1" presStyleIdx="4" presStyleCnt="6">
        <dgm:presLayoutVars>
          <dgm:bulletEnabled val="1"/>
        </dgm:presLayoutVars>
      </dgm:prSet>
      <dgm:spPr/>
    </dgm:pt>
    <dgm:pt modelId="{DA3028E1-EC24-45BA-836B-A902FCB78BF2}" type="pres">
      <dgm:prSet presAssocID="{9BE2BECD-89CF-4E82-B5E3-CA38F316879B}" presName="spaceBetweenRectangles" presStyleCnt="0"/>
      <dgm:spPr/>
    </dgm:pt>
    <dgm:pt modelId="{70A963EA-3228-4B22-A0C9-506AAAA2973C}" type="pres">
      <dgm:prSet presAssocID="{7F1D78F5-09E2-450D-9C64-AF9AD362B5CA}" presName="parentLin" presStyleCnt="0"/>
      <dgm:spPr/>
    </dgm:pt>
    <dgm:pt modelId="{8D1BA39E-B65A-4A90-8D18-E5F7A79A18BA}" type="pres">
      <dgm:prSet presAssocID="{7F1D78F5-09E2-450D-9C64-AF9AD362B5C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78697C9-5B4D-4919-9E03-083331B0321F}" type="pres">
      <dgm:prSet presAssocID="{7F1D78F5-09E2-450D-9C64-AF9AD362B5CA}" presName="parentText" presStyleLbl="node1" presStyleIdx="5" presStyleCnt="6" custScaleX="142857" custScaleY="135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74379-7235-4042-BAC1-D2C80DF9AA45}" type="pres">
      <dgm:prSet presAssocID="{7F1D78F5-09E2-450D-9C64-AF9AD362B5CA}" presName="negativeSpace" presStyleCnt="0"/>
      <dgm:spPr/>
    </dgm:pt>
    <dgm:pt modelId="{649F7D32-D2BC-4B1D-BEDE-A32BE5BF58A2}" type="pres">
      <dgm:prSet presAssocID="{7F1D78F5-09E2-450D-9C64-AF9AD362B5C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6F6DBEE-7EDF-4FA7-BA12-1491EA7BF841}" srcId="{21CDBF1B-6B05-4AC5-B8FA-69E6E28B0D94}" destId="{7F1D78F5-09E2-450D-9C64-AF9AD362B5CA}" srcOrd="5" destOrd="0" parTransId="{94462125-6777-4D4C-858F-9E81802FE7ED}" sibTransId="{EF92558D-1DBE-45A9-90A2-7789C0BEFE3D}"/>
    <dgm:cxn modelId="{69790178-C6FF-468A-A067-230B1FC1A1C7}" srcId="{21CDBF1B-6B05-4AC5-B8FA-69E6E28B0D94}" destId="{A7B3639F-A1D4-48C2-8120-B8FF82B8A4FC}" srcOrd="1" destOrd="0" parTransId="{CB60C423-0E3E-442A-B0DC-6EBAB56706F8}" sibTransId="{D61C9ABD-4459-42C3-A08D-93E16C5DEB4B}"/>
    <dgm:cxn modelId="{69F4ACC7-90DB-4D5D-A63F-D9E8CC3D3AB5}" type="presOf" srcId="{A7B3639F-A1D4-48C2-8120-B8FF82B8A4FC}" destId="{D83A15D4-990D-4F2A-90BD-6AA3509F50C6}" srcOrd="1" destOrd="0" presId="urn:microsoft.com/office/officeart/2005/8/layout/list1"/>
    <dgm:cxn modelId="{5208A006-9D10-4C30-A03D-E363E4252591}" srcId="{21CDBF1B-6B05-4AC5-B8FA-69E6E28B0D94}" destId="{E88431F2-4806-478C-AE9D-C29770689A5C}" srcOrd="3" destOrd="0" parTransId="{402CB778-1740-439C-A91F-23BE9002C5DF}" sibTransId="{45C5C820-32A7-477E-9F33-836B7DC68045}"/>
    <dgm:cxn modelId="{95841D09-D6E4-4777-A614-00B2E5C9C5E7}" type="presOf" srcId="{E88431F2-4806-478C-AE9D-C29770689A5C}" destId="{63326590-0E26-4704-B762-D89F8236B4FE}" srcOrd="0" destOrd="0" presId="urn:microsoft.com/office/officeart/2005/8/layout/list1"/>
    <dgm:cxn modelId="{2413772F-C0A3-43B3-AD9F-EC06DFADA366}" type="presOf" srcId="{1EB29409-B160-4A3D-9C65-C2A4A5C76944}" destId="{A039E60D-FA0C-4067-BB64-094E7FBA55C7}" srcOrd="0" destOrd="0" presId="urn:microsoft.com/office/officeart/2005/8/layout/list1"/>
    <dgm:cxn modelId="{EDB87A39-9FC0-4147-BAD5-375A5D207181}" type="presOf" srcId="{21CDBF1B-6B05-4AC5-B8FA-69E6E28B0D94}" destId="{FAACA122-7B44-4982-B531-F401665FD189}" srcOrd="0" destOrd="0" presId="urn:microsoft.com/office/officeart/2005/8/layout/list1"/>
    <dgm:cxn modelId="{9C229DF6-58D8-4580-AE41-A623339FEAA7}" type="presOf" srcId="{87178052-4DDA-4994-A92F-4E6967197F63}" destId="{61E7DE1D-37F7-47F9-AEC2-012572370027}" srcOrd="1" destOrd="0" presId="urn:microsoft.com/office/officeart/2005/8/layout/list1"/>
    <dgm:cxn modelId="{27A3E94A-1D89-4B44-8527-CD9356EBD0EF}" type="presOf" srcId="{87178052-4DDA-4994-A92F-4E6967197F63}" destId="{31E26616-E78E-4A2F-AA55-A2A21CF65805}" srcOrd="0" destOrd="0" presId="urn:microsoft.com/office/officeart/2005/8/layout/list1"/>
    <dgm:cxn modelId="{992D8E97-E26E-41F2-B40F-0AE17C397F45}" type="presOf" srcId="{6E767372-5F94-4020-B6FA-1B5B95F7DE4B}" destId="{8D55ADA4-9BC6-4780-B110-0387535D841C}" srcOrd="0" destOrd="0" presId="urn:microsoft.com/office/officeart/2005/8/layout/list1"/>
    <dgm:cxn modelId="{9EDA284C-3629-47B7-BF8E-6C4A9A6A9FDB}" type="presOf" srcId="{E88431F2-4806-478C-AE9D-C29770689A5C}" destId="{45E6ED00-FF57-49BD-8CD0-3010CADDB0FB}" srcOrd="1" destOrd="0" presId="urn:microsoft.com/office/officeart/2005/8/layout/list1"/>
    <dgm:cxn modelId="{D41FC4F8-96F8-43CA-913D-4EC4AC9C4BD2}" srcId="{21CDBF1B-6B05-4AC5-B8FA-69E6E28B0D94}" destId="{6E767372-5F94-4020-B6FA-1B5B95F7DE4B}" srcOrd="4" destOrd="0" parTransId="{9B051C23-5BA8-4629-B8B8-C31E255766A1}" sibTransId="{9BE2BECD-89CF-4E82-B5E3-CA38F316879B}"/>
    <dgm:cxn modelId="{A89DCF53-7D15-42A3-AB9C-95B35D957AEC}" srcId="{21CDBF1B-6B05-4AC5-B8FA-69E6E28B0D94}" destId="{1EB29409-B160-4A3D-9C65-C2A4A5C76944}" srcOrd="2" destOrd="0" parTransId="{E4B93378-31D3-4291-A602-5207E873B5D3}" sibTransId="{8F1DAAF2-60F3-4D93-B515-FED7A697663D}"/>
    <dgm:cxn modelId="{B39542B1-0893-42AE-B567-C9D166BF639E}" srcId="{21CDBF1B-6B05-4AC5-B8FA-69E6E28B0D94}" destId="{87178052-4DDA-4994-A92F-4E6967197F63}" srcOrd="0" destOrd="0" parTransId="{88D926B0-6BC5-43BB-AAEF-2DB2B1746315}" sibTransId="{3B59DBE5-F5E7-4FAB-B981-47AF3733E630}"/>
    <dgm:cxn modelId="{E49248C5-6801-45C1-85E1-EECE6074B8E7}" type="presOf" srcId="{1EB29409-B160-4A3D-9C65-C2A4A5C76944}" destId="{8ED70579-71C2-4BA4-81A3-D898D9F68FE5}" srcOrd="1" destOrd="0" presId="urn:microsoft.com/office/officeart/2005/8/layout/list1"/>
    <dgm:cxn modelId="{92803136-C5A0-4095-AEDA-331F78B10C75}" type="presOf" srcId="{6E767372-5F94-4020-B6FA-1B5B95F7DE4B}" destId="{0DC9F025-1167-4784-BD33-F81DE81E70E5}" srcOrd="1" destOrd="0" presId="urn:microsoft.com/office/officeart/2005/8/layout/list1"/>
    <dgm:cxn modelId="{8E98E34B-CBFE-4334-AC17-5E43865BC1E8}" type="presOf" srcId="{7F1D78F5-09E2-450D-9C64-AF9AD362B5CA}" destId="{8D1BA39E-B65A-4A90-8D18-E5F7A79A18BA}" srcOrd="0" destOrd="0" presId="urn:microsoft.com/office/officeart/2005/8/layout/list1"/>
    <dgm:cxn modelId="{E6AA3BEB-DCD0-4ECB-B8DC-FBEDA13FA345}" type="presOf" srcId="{A7B3639F-A1D4-48C2-8120-B8FF82B8A4FC}" destId="{E2410D18-BB07-4637-871C-F9CA908AE382}" srcOrd="0" destOrd="0" presId="urn:microsoft.com/office/officeart/2005/8/layout/list1"/>
    <dgm:cxn modelId="{7B8F6161-1610-4BB7-A352-698EA77D7BD0}" type="presOf" srcId="{7F1D78F5-09E2-450D-9C64-AF9AD362B5CA}" destId="{D78697C9-5B4D-4919-9E03-083331B0321F}" srcOrd="1" destOrd="0" presId="urn:microsoft.com/office/officeart/2005/8/layout/list1"/>
    <dgm:cxn modelId="{77A3F06D-0F1E-453D-94B6-671C4DD158F9}" type="presParOf" srcId="{FAACA122-7B44-4982-B531-F401665FD189}" destId="{E905BD6B-88D6-43D1-9D01-A2D0DE032785}" srcOrd="0" destOrd="0" presId="urn:microsoft.com/office/officeart/2005/8/layout/list1"/>
    <dgm:cxn modelId="{8D7EAAAE-0EDB-4995-AF02-4C7850FF92D7}" type="presParOf" srcId="{E905BD6B-88D6-43D1-9D01-A2D0DE032785}" destId="{31E26616-E78E-4A2F-AA55-A2A21CF65805}" srcOrd="0" destOrd="0" presId="urn:microsoft.com/office/officeart/2005/8/layout/list1"/>
    <dgm:cxn modelId="{433DACC8-89D3-4421-B56E-9786BBDD0D39}" type="presParOf" srcId="{E905BD6B-88D6-43D1-9D01-A2D0DE032785}" destId="{61E7DE1D-37F7-47F9-AEC2-012572370027}" srcOrd="1" destOrd="0" presId="urn:microsoft.com/office/officeart/2005/8/layout/list1"/>
    <dgm:cxn modelId="{7286336D-45D1-40B1-BEC0-5687A98E3612}" type="presParOf" srcId="{FAACA122-7B44-4982-B531-F401665FD189}" destId="{1A626AE2-DADD-47BC-82BB-8A997C8FEFC8}" srcOrd="1" destOrd="0" presId="urn:microsoft.com/office/officeart/2005/8/layout/list1"/>
    <dgm:cxn modelId="{E9AA0B6C-F0D5-49AA-9D7D-3FBB7A25145D}" type="presParOf" srcId="{FAACA122-7B44-4982-B531-F401665FD189}" destId="{E6B2FA3D-4902-4E05-A916-FD82C0A57ABB}" srcOrd="2" destOrd="0" presId="urn:microsoft.com/office/officeart/2005/8/layout/list1"/>
    <dgm:cxn modelId="{4DA889CF-ACA0-4842-9615-FA6790EE8B5E}" type="presParOf" srcId="{FAACA122-7B44-4982-B531-F401665FD189}" destId="{AB3FACAF-CEB9-44EC-B78F-7D63EA84570D}" srcOrd="3" destOrd="0" presId="urn:microsoft.com/office/officeart/2005/8/layout/list1"/>
    <dgm:cxn modelId="{6C2A12D7-B563-4262-94D7-F52810D8052A}" type="presParOf" srcId="{FAACA122-7B44-4982-B531-F401665FD189}" destId="{966818EF-83C5-42E9-AF79-214F206D76D5}" srcOrd="4" destOrd="0" presId="urn:microsoft.com/office/officeart/2005/8/layout/list1"/>
    <dgm:cxn modelId="{C78ED90C-780E-4E3A-AF8C-B3348FA39281}" type="presParOf" srcId="{966818EF-83C5-42E9-AF79-214F206D76D5}" destId="{E2410D18-BB07-4637-871C-F9CA908AE382}" srcOrd="0" destOrd="0" presId="urn:microsoft.com/office/officeart/2005/8/layout/list1"/>
    <dgm:cxn modelId="{F0652F5E-1514-499C-8E0F-1B2DD71FC6E6}" type="presParOf" srcId="{966818EF-83C5-42E9-AF79-214F206D76D5}" destId="{D83A15D4-990D-4F2A-90BD-6AA3509F50C6}" srcOrd="1" destOrd="0" presId="urn:microsoft.com/office/officeart/2005/8/layout/list1"/>
    <dgm:cxn modelId="{C4D60DBF-E4A3-400A-8E1A-EE75FE5F6EF5}" type="presParOf" srcId="{FAACA122-7B44-4982-B531-F401665FD189}" destId="{4B103E87-17A0-4C6F-8754-F8F901F97A33}" srcOrd="5" destOrd="0" presId="urn:microsoft.com/office/officeart/2005/8/layout/list1"/>
    <dgm:cxn modelId="{C79187F0-2990-4946-9159-98CB070223FE}" type="presParOf" srcId="{FAACA122-7B44-4982-B531-F401665FD189}" destId="{9792E1D7-C2C6-457C-B868-9EDD671374A7}" srcOrd="6" destOrd="0" presId="urn:microsoft.com/office/officeart/2005/8/layout/list1"/>
    <dgm:cxn modelId="{CBEC63F3-A461-4F30-89D5-91583CAE9DAC}" type="presParOf" srcId="{FAACA122-7B44-4982-B531-F401665FD189}" destId="{0F9B9C3A-A4F7-4F7C-B0CF-067FA41D9F92}" srcOrd="7" destOrd="0" presId="urn:microsoft.com/office/officeart/2005/8/layout/list1"/>
    <dgm:cxn modelId="{84D1192E-74F4-4611-928F-D185AB31D392}" type="presParOf" srcId="{FAACA122-7B44-4982-B531-F401665FD189}" destId="{69E774DD-B5AA-47B6-8CF4-DC3DCEDDBB28}" srcOrd="8" destOrd="0" presId="urn:microsoft.com/office/officeart/2005/8/layout/list1"/>
    <dgm:cxn modelId="{022795BB-C9D9-494D-BA81-3F8DD04FAE48}" type="presParOf" srcId="{69E774DD-B5AA-47B6-8CF4-DC3DCEDDBB28}" destId="{A039E60D-FA0C-4067-BB64-094E7FBA55C7}" srcOrd="0" destOrd="0" presId="urn:microsoft.com/office/officeart/2005/8/layout/list1"/>
    <dgm:cxn modelId="{B194959B-9848-4290-91F7-B824B2008228}" type="presParOf" srcId="{69E774DD-B5AA-47B6-8CF4-DC3DCEDDBB28}" destId="{8ED70579-71C2-4BA4-81A3-D898D9F68FE5}" srcOrd="1" destOrd="0" presId="urn:microsoft.com/office/officeart/2005/8/layout/list1"/>
    <dgm:cxn modelId="{7FC75C8C-4A60-4F7E-8A2A-BBAB54461F40}" type="presParOf" srcId="{FAACA122-7B44-4982-B531-F401665FD189}" destId="{3D17EF05-07FE-4C45-81CB-19C84A3AA8BF}" srcOrd="9" destOrd="0" presId="urn:microsoft.com/office/officeart/2005/8/layout/list1"/>
    <dgm:cxn modelId="{AF667547-AC71-4160-BF1F-3FB2C2D52BB1}" type="presParOf" srcId="{FAACA122-7B44-4982-B531-F401665FD189}" destId="{82DD56A1-5ADD-4E10-8EF6-3F4E2FF2624F}" srcOrd="10" destOrd="0" presId="urn:microsoft.com/office/officeart/2005/8/layout/list1"/>
    <dgm:cxn modelId="{7075FF13-625E-401F-8FC5-602973183C74}" type="presParOf" srcId="{FAACA122-7B44-4982-B531-F401665FD189}" destId="{F103C8DF-1580-4A37-8341-C7CBEBB791BC}" srcOrd="11" destOrd="0" presId="urn:microsoft.com/office/officeart/2005/8/layout/list1"/>
    <dgm:cxn modelId="{913B3C51-3752-4690-890B-07458A3A9A3C}" type="presParOf" srcId="{FAACA122-7B44-4982-B531-F401665FD189}" destId="{EFCC4700-4EA8-4FB6-8EDF-5A484B5AED59}" srcOrd="12" destOrd="0" presId="urn:microsoft.com/office/officeart/2005/8/layout/list1"/>
    <dgm:cxn modelId="{4202E667-68B4-4AFE-8C2F-93CB333861DD}" type="presParOf" srcId="{EFCC4700-4EA8-4FB6-8EDF-5A484B5AED59}" destId="{63326590-0E26-4704-B762-D89F8236B4FE}" srcOrd="0" destOrd="0" presId="urn:microsoft.com/office/officeart/2005/8/layout/list1"/>
    <dgm:cxn modelId="{BD7CDE93-BDEB-47C5-A544-B95807F5487F}" type="presParOf" srcId="{EFCC4700-4EA8-4FB6-8EDF-5A484B5AED59}" destId="{45E6ED00-FF57-49BD-8CD0-3010CADDB0FB}" srcOrd="1" destOrd="0" presId="urn:microsoft.com/office/officeart/2005/8/layout/list1"/>
    <dgm:cxn modelId="{C1ECD7D7-5724-421A-8656-343F18680667}" type="presParOf" srcId="{FAACA122-7B44-4982-B531-F401665FD189}" destId="{68217465-F28E-469F-8761-67F00236C0BF}" srcOrd="13" destOrd="0" presId="urn:microsoft.com/office/officeart/2005/8/layout/list1"/>
    <dgm:cxn modelId="{73CE407D-5FC8-4E89-A25B-18B96547D7E2}" type="presParOf" srcId="{FAACA122-7B44-4982-B531-F401665FD189}" destId="{ADC1974B-6905-4705-8278-A0ED29F895A0}" srcOrd="14" destOrd="0" presId="urn:microsoft.com/office/officeart/2005/8/layout/list1"/>
    <dgm:cxn modelId="{F051BA1A-A4D3-493C-8BB8-7E53444F6E1E}" type="presParOf" srcId="{FAACA122-7B44-4982-B531-F401665FD189}" destId="{5C910566-8148-4724-92D4-986D43424F12}" srcOrd="15" destOrd="0" presId="urn:microsoft.com/office/officeart/2005/8/layout/list1"/>
    <dgm:cxn modelId="{F46E428B-9B45-4101-9931-9C63E5A32C0D}" type="presParOf" srcId="{FAACA122-7B44-4982-B531-F401665FD189}" destId="{1CD1362C-1B3B-48A6-A5E9-039C8110AA20}" srcOrd="16" destOrd="0" presId="urn:microsoft.com/office/officeart/2005/8/layout/list1"/>
    <dgm:cxn modelId="{B4648E6F-4C47-40D6-B314-33BF4D696D65}" type="presParOf" srcId="{1CD1362C-1B3B-48A6-A5E9-039C8110AA20}" destId="{8D55ADA4-9BC6-4780-B110-0387535D841C}" srcOrd="0" destOrd="0" presId="urn:microsoft.com/office/officeart/2005/8/layout/list1"/>
    <dgm:cxn modelId="{CB2E7A0E-E344-4AEF-B0FD-A6EB2B5B048A}" type="presParOf" srcId="{1CD1362C-1B3B-48A6-A5E9-039C8110AA20}" destId="{0DC9F025-1167-4784-BD33-F81DE81E70E5}" srcOrd="1" destOrd="0" presId="urn:microsoft.com/office/officeart/2005/8/layout/list1"/>
    <dgm:cxn modelId="{C486470A-329C-4AC9-BE4E-6146AA653E6F}" type="presParOf" srcId="{FAACA122-7B44-4982-B531-F401665FD189}" destId="{0078ED77-324C-41D5-82A8-C87F30B3BA83}" srcOrd="17" destOrd="0" presId="urn:microsoft.com/office/officeart/2005/8/layout/list1"/>
    <dgm:cxn modelId="{85C710EE-ECFB-45CC-A61E-2BF4F907BF82}" type="presParOf" srcId="{FAACA122-7B44-4982-B531-F401665FD189}" destId="{B641D076-999A-4A43-B52B-D873A9B32B4F}" srcOrd="18" destOrd="0" presId="urn:microsoft.com/office/officeart/2005/8/layout/list1"/>
    <dgm:cxn modelId="{412E267D-AB6A-4D5B-9FBC-D834C95FC148}" type="presParOf" srcId="{FAACA122-7B44-4982-B531-F401665FD189}" destId="{DA3028E1-EC24-45BA-836B-A902FCB78BF2}" srcOrd="19" destOrd="0" presId="urn:microsoft.com/office/officeart/2005/8/layout/list1"/>
    <dgm:cxn modelId="{BF67EF14-39EA-4B53-BCC9-98E707AF90CE}" type="presParOf" srcId="{FAACA122-7B44-4982-B531-F401665FD189}" destId="{70A963EA-3228-4B22-A0C9-506AAAA2973C}" srcOrd="20" destOrd="0" presId="urn:microsoft.com/office/officeart/2005/8/layout/list1"/>
    <dgm:cxn modelId="{7BA9F8EF-16BA-4364-89A4-4EA9AB810124}" type="presParOf" srcId="{70A963EA-3228-4B22-A0C9-506AAAA2973C}" destId="{8D1BA39E-B65A-4A90-8D18-E5F7A79A18BA}" srcOrd="0" destOrd="0" presId="urn:microsoft.com/office/officeart/2005/8/layout/list1"/>
    <dgm:cxn modelId="{3350E54B-6F3A-452D-9657-285A5240DA7A}" type="presParOf" srcId="{70A963EA-3228-4B22-A0C9-506AAAA2973C}" destId="{D78697C9-5B4D-4919-9E03-083331B0321F}" srcOrd="1" destOrd="0" presId="urn:microsoft.com/office/officeart/2005/8/layout/list1"/>
    <dgm:cxn modelId="{01458392-23A1-45CA-90C4-3EC5A2514CCE}" type="presParOf" srcId="{FAACA122-7B44-4982-B531-F401665FD189}" destId="{02B74379-7235-4042-BAC1-D2C80DF9AA45}" srcOrd="21" destOrd="0" presId="urn:microsoft.com/office/officeart/2005/8/layout/list1"/>
    <dgm:cxn modelId="{B0C6DF55-15D7-408C-938B-AA1353DCBFC7}" type="presParOf" srcId="{FAACA122-7B44-4982-B531-F401665FD189}" destId="{649F7D32-D2BC-4B1D-BEDE-A32BE5BF58A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D3E08-A819-47EE-8EFB-38C47270A7B7}" type="doc">
      <dgm:prSet loTypeId="urn:microsoft.com/office/officeart/2005/8/layout/vList3#1" loCatId="list" qsTypeId="urn:microsoft.com/office/officeart/2005/8/quickstyle/simple2" qsCatId="simple" csTypeId="urn:microsoft.com/office/officeart/2005/8/colors/accent1_1" csCatId="accent1" phldr="1"/>
      <dgm:spPr/>
    </dgm:pt>
    <dgm:pt modelId="{977E838A-CCE8-4BB3-B824-308B7908C744}">
      <dgm:prSet phldrT="[Текст]" custT="1"/>
      <dgm:spPr/>
      <dgm:t>
        <a:bodyPr/>
        <a:lstStyle/>
        <a:p>
          <a:r>
            <a:rPr lang="ru-RU" sz="1800" b="1" dirty="0" smtClean="0"/>
            <a:t>- земельные участки, образованные из земельного участка, предоставленного некоммерческой организации, созданной гражданами, для ведения садоводства, огородничества, дачного хозяйства (за исключением земельных участков, отнесенных к имуществу общего пользования), членам этой некоммерческой организации;</a:t>
          </a:r>
          <a:endParaRPr lang="ru-RU" sz="1800" b="1" dirty="0"/>
        </a:p>
      </dgm:t>
    </dgm:pt>
    <dgm:pt modelId="{7CEF471C-EBA1-4F59-BC87-DC1F63935CD8}" type="parTrans" cxnId="{405200A8-9973-438C-8511-58A24765A9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50D9C4-BDA4-4AD4-95EA-5DDA46D06E38}" type="sibTrans" cxnId="{405200A8-9973-438C-8511-58A24765A9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35CB40-7995-498F-92CA-3DFBE367235C}">
      <dgm:prSet phldrT="[Текст]" custT="1"/>
      <dgm:spPr/>
      <dgm:t>
        <a:bodyPr/>
        <a:lstStyle/>
        <a:p>
          <a:r>
            <a:rPr lang="ru-RU" sz="1800" b="1" smtClean="0"/>
            <a:t>- земельные участки, на которых расположены здания, сооружения, собственникам таких зданий, сооружений либо помещений в них в случаях, предусмотренных статьей 39.20 ЗК РФ;</a:t>
          </a:r>
          <a:endParaRPr lang="ru-RU" sz="1800" b="1" dirty="0"/>
        </a:p>
      </dgm:t>
    </dgm:pt>
    <dgm:pt modelId="{29D74F6D-E54D-44C3-A531-EFC6DD8E1AA1}" type="parTrans" cxnId="{9176E504-C578-4809-837D-BEDE0E36D9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2D9AC-5E1F-422B-BD70-A154BA368819}" type="sibTrans" cxnId="{9176E504-C578-4809-837D-BEDE0E36D9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287092-D713-4EB2-B35F-17D7D28AD2C3}">
      <dgm:prSet phldrT="[Текст]" custT="1"/>
      <dgm:spPr/>
      <dgm:t>
        <a:bodyPr/>
        <a:lstStyle/>
        <a:p>
          <a:r>
            <a:rPr lang="ru-RU" sz="1800" b="1" smtClean="0"/>
            <a:t>- земельные участки гражданам для индивидуального жилищного строительства, ведения личного подсобного хозяйства в границах населенного пункта, садоводства, дачного хозяйства, гражданам или крестьянским (фермерским) хозяйствам для осуществления крестьянским (фермерским) хозяйством его деятельности в соответствии со статьей 39.18 ЗК РФ.</a:t>
          </a:r>
          <a:endParaRPr lang="ru-RU" sz="1800" b="1" dirty="0"/>
        </a:p>
      </dgm:t>
    </dgm:pt>
    <dgm:pt modelId="{3135D42C-E582-49E8-BCE6-3AAB821000F8}" type="parTrans" cxnId="{92C64CFD-4926-416A-987E-85A5662C0C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DDE05C-1820-4C90-B84B-CC21C8A65A90}" type="sibTrans" cxnId="{92C64CFD-4926-416A-987E-85A5662C0C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55158F-A56B-4F83-9235-EAF1B96BA4AA}" type="pres">
      <dgm:prSet presAssocID="{CCAD3E08-A819-47EE-8EFB-38C47270A7B7}" presName="linearFlow" presStyleCnt="0">
        <dgm:presLayoutVars>
          <dgm:dir/>
          <dgm:resizeHandles val="exact"/>
        </dgm:presLayoutVars>
      </dgm:prSet>
      <dgm:spPr/>
    </dgm:pt>
    <dgm:pt modelId="{B9D30C6F-AAAB-47DF-877F-C831708011E0}" type="pres">
      <dgm:prSet presAssocID="{977E838A-CCE8-4BB3-B824-308B7908C744}" presName="composite" presStyleCnt="0"/>
      <dgm:spPr/>
    </dgm:pt>
    <dgm:pt modelId="{4494C8EA-1182-4909-BC6A-7A10E93E0D62}" type="pres">
      <dgm:prSet presAssocID="{977E838A-CCE8-4BB3-B824-308B7908C744}" presName="imgShp" presStyleLbl="fgImgPlace1" presStyleIdx="0" presStyleCnt="3" custFlipVert="1" custScaleX="4288" custScaleY="28787" custLinFactNeighborX="-65250" custLinFactNeighborY="23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364EF3-14BF-4F73-87DE-03CF2179ED32}" type="pres">
      <dgm:prSet presAssocID="{977E838A-CCE8-4BB3-B824-308B7908C744}" presName="txShp" presStyleLbl="node1" presStyleIdx="0" presStyleCnt="3" custScaleX="126589" custScaleY="135346" custLinFactNeighborX="13087" custLinFactNeighborY="-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38064-FCC9-4301-A86F-6CCB04579419}" type="pres">
      <dgm:prSet presAssocID="{AA50D9C4-BDA4-4AD4-95EA-5DDA46D06E38}" presName="spacing" presStyleCnt="0"/>
      <dgm:spPr/>
    </dgm:pt>
    <dgm:pt modelId="{CD4A6FA4-5BF9-4069-A7A0-2B3EEB8F37AD}" type="pres">
      <dgm:prSet presAssocID="{4935CB40-7995-498F-92CA-3DFBE367235C}" presName="composite" presStyleCnt="0"/>
      <dgm:spPr/>
    </dgm:pt>
    <dgm:pt modelId="{BFCCA7A1-198C-4E11-B310-A35130A99E92}" type="pres">
      <dgm:prSet presAssocID="{4935CB40-7995-498F-92CA-3DFBE367235C}" presName="imgShp" presStyleLbl="fgImgPlace1" presStyleIdx="1" presStyleCnt="3" custFlipHor="1" custScaleX="6098" custScaleY="4288" custLinFactNeighborX="-42387" custLinFactNeighborY="-10059"/>
      <dgm:spPr/>
    </dgm:pt>
    <dgm:pt modelId="{4580F587-0495-49AC-810A-D21FFDC1B0BD}" type="pres">
      <dgm:prSet presAssocID="{4935CB40-7995-498F-92CA-3DFBE367235C}" presName="txShp" presStyleLbl="node1" presStyleIdx="1" presStyleCnt="3" custScaleX="125170" custLinFactNeighborX="13377" custLinFactNeighborY="-6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2AECA-3919-4C56-BA39-57072AB41897}" type="pres">
      <dgm:prSet presAssocID="{8E12D9AC-5E1F-422B-BD70-A154BA368819}" presName="spacing" presStyleCnt="0"/>
      <dgm:spPr/>
    </dgm:pt>
    <dgm:pt modelId="{4A6F2F29-DA6A-4225-8953-21ECCEB60870}" type="pres">
      <dgm:prSet presAssocID="{61287092-D713-4EB2-B35F-17D7D28AD2C3}" presName="composite" presStyleCnt="0"/>
      <dgm:spPr/>
    </dgm:pt>
    <dgm:pt modelId="{979E30DC-0C8F-4855-B92D-DEA878282EFE}" type="pres">
      <dgm:prSet presAssocID="{61287092-D713-4EB2-B35F-17D7D28AD2C3}" presName="imgShp" presStyleLbl="fgImgPlace1" presStyleIdx="2" presStyleCnt="3" custFlipVert="1" custFlipHor="1" custScaleX="4288" custScaleY="37682" custLinFactNeighborX="-23444" custLinFactNeighborY="2834"/>
      <dgm:spPr/>
    </dgm:pt>
    <dgm:pt modelId="{CED2643E-CB35-4299-94A4-DCEE5088BD6D}" type="pres">
      <dgm:prSet presAssocID="{61287092-D713-4EB2-B35F-17D7D28AD2C3}" presName="txShp" presStyleLbl="node1" presStyleIdx="2" presStyleCnt="3" custScaleX="125193" custScaleY="133201" custLinFactNeighborX="14765" custLinFactNeighborY="-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AE699-FE5D-4713-B3E8-8978340A8790}" type="presOf" srcId="{61287092-D713-4EB2-B35F-17D7D28AD2C3}" destId="{CED2643E-CB35-4299-94A4-DCEE5088BD6D}" srcOrd="0" destOrd="0" presId="urn:microsoft.com/office/officeart/2005/8/layout/vList3#1"/>
    <dgm:cxn modelId="{9176E504-C578-4809-837D-BEDE0E36D9D5}" srcId="{CCAD3E08-A819-47EE-8EFB-38C47270A7B7}" destId="{4935CB40-7995-498F-92CA-3DFBE367235C}" srcOrd="1" destOrd="0" parTransId="{29D74F6D-E54D-44C3-A531-EFC6DD8E1AA1}" sibTransId="{8E12D9AC-5E1F-422B-BD70-A154BA368819}"/>
    <dgm:cxn modelId="{405200A8-9973-438C-8511-58A24765A97A}" srcId="{CCAD3E08-A819-47EE-8EFB-38C47270A7B7}" destId="{977E838A-CCE8-4BB3-B824-308B7908C744}" srcOrd="0" destOrd="0" parTransId="{7CEF471C-EBA1-4F59-BC87-DC1F63935CD8}" sibTransId="{AA50D9C4-BDA4-4AD4-95EA-5DDA46D06E38}"/>
    <dgm:cxn modelId="{C9991922-CFD5-4778-AF58-C7019841A45A}" type="presOf" srcId="{4935CB40-7995-498F-92CA-3DFBE367235C}" destId="{4580F587-0495-49AC-810A-D21FFDC1B0BD}" srcOrd="0" destOrd="0" presId="urn:microsoft.com/office/officeart/2005/8/layout/vList3#1"/>
    <dgm:cxn modelId="{0DD80D75-DDA7-4BF8-9C05-86922E040060}" type="presOf" srcId="{977E838A-CCE8-4BB3-B824-308B7908C744}" destId="{1D364EF3-14BF-4F73-87DE-03CF2179ED32}" srcOrd="0" destOrd="0" presId="urn:microsoft.com/office/officeart/2005/8/layout/vList3#1"/>
    <dgm:cxn modelId="{92C64CFD-4926-416A-987E-85A5662C0CD5}" srcId="{CCAD3E08-A819-47EE-8EFB-38C47270A7B7}" destId="{61287092-D713-4EB2-B35F-17D7D28AD2C3}" srcOrd="2" destOrd="0" parTransId="{3135D42C-E582-49E8-BCE6-3AAB821000F8}" sibTransId="{A2DDE05C-1820-4C90-B84B-CC21C8A65A90}"/>
    <dgm:cxn modelId="{FDBEADCE-F12F-4914-9B1F-1F3BB5819B2B}" type="presOf" srcId="{CCAD3E08-A819-47EE-8EFB-38C47270A7B7}" destId="{3555158F-A56B-4F83-9235-EAF1B96BA4AA}" srcOrd="0" destOrd="0" presId="urn:microsoft.com/office/officeart/2005/8/layout/vList3#1"/>
    <dgm:cxn modelId="{EEC4BA84-C774-4EAE-9655-C5BCD90EAE34}" type="presParOf" srcId="{3555158F-A56B-4F83-9235-EAF1B96BA4AA}" destId="{B9D30C6F-AAAB-47DF-877F-C831708011E0}" srcOrd="0" destOrd="0" presId="urn:microsoft.com/office/officeart/2005/8/layout/vList3#1"/>
    <dgm:cxn modelId="{3413098D-26B3-4DBC-BF57-BA1E21C2C0B7}" type="presParOf" srcId="{B9D30C6F-AAAB-47DF-877F-C831708011E0}" destId="{4494C8EA-1182-4909-BC6A-7A10E93E0D62}" srcOrd="0" destOrd="0" presId="urn:microsoft.com/office/officeart/2005/8/layout/vList3#1"/>
    <dgm:cxn modelId="{BD4F7560-583A-439B-A7ED-2B2E31B910B5}" type="presParOf" srcId="{B9D30C6F-AAAB-47DF-877F-C831708011E0}" destId="{1D364EF3-14BF-4F73-87DE-03CF2179ED32}" srcOrd="1" destOrd="0" presId="urn:microsoft.com/office/officeart/2005/8/layout/vList3#1"/>
    <dgm:cxn modelId="{D39BC00E-1580-4217-955C-98FF007CED89}" type="presParOf" srcId="{3555158F-A56B-4F83-9235-EAF1B96BA4AA}" destId="{C1338064-FCC9-4301-A86F-6CCB04579419}" srcOrd="1" destOrd="0" presId="urn:microsoft.com/office/officeart/2005/8/layout/vList3#1"/>
    <dgm:cxn modelId="{90AAE7F2-739B-4637-85A9-E71FE478EC38}" type="presParOf" srcId="{3555158F-A56B-4F83-9235-EAF1B96BA4AA}" destId="{CD4A6FA4-5BF9-4069-A7A0-2B3EEB8F37AD}" srcOrd="2" destOrd="0" presId="urn:microsoft.com/office/officeart/2005/8/layout/vList3#1"/>
    <dgm:cxn modelId="{1291CFAC-FC90-4D5F-AD55-EB4CDE84EAC6}" type="presParOf" srcId="{CD4A6FA4-5BF9-4069-A7A0-2B3EEB8F37AD}" destId="{BFCCA7A1-198C-4E11-B310-A35130A99E92}" srcOrd="0" destOrd="0" presId="urn:microsoft.com/office/officeart/2005/8/layout/vList3#1"/>
    <dgm:cxn modelId="{57CBEF8A-6CF4-41D5-BCD9-243562C0C3DA}" type="presParOf" srcId="{CD4A6FA4-5BF9-4069-A7A0-2B3EEB8F37AD}" destId="{4580F587-0495-49AC-810A-D21FFDC1B0BD}" srcOrd="1" destOrd="0" presId="urn:microsoft.com/office/officeart/2005/8/layout/vList3#1"/>
    <dgm:cxn modelId="{C1948050-9096-4C74-A92F-5AC1D2549437}" type="presParOf" srcId="{3555158F-A56B-4F83-9235-EAF1B96BA4AA}" destId="{5442AECA-3919-4C56-BA39-57072AB41897}" srcOrd="3" destOrd="0" presId="urn:microsoft.com/office/officeart/2005/8/layout/vList3#1"/>
    <dgm:cxn modelId="{B1E3A0B3-B708-4BE3-8ED9-EAE6722ECD1F}" type="presParOf" srcId="{3555158F-A56B-4F83-9235-EAF1B96BA4AA}" destId="{4A6F2F29-DA6A-4225-8953-21ECCEB60870}" srcOrd="4" destOrd="0" presId="urn:microsoft.com/office/officeart/2005/8/layout/vList3#1"/>
    <dgm:cxn modelId="{FA40C0A2-CB5C-4822-852A-5EE5E987B90F}" type="presParOf" srcId="{4A6F2F29-DA6A-4225-8953-21ECCEB60870}" destId="{979E30DC-0C8F-4855-B92D-DEA878282EFE}" srcOrd="0" destOrd="0" presId="urn:microsoft.com/office/officeart/2005/8/layout/vList3#1"/>
    <dgm:cxn modelId="{AADD2A60-841C-4612-8C64-8C048146FEB1}" type="presParOf" srcId="{4A6F2F29-DA6A-4225-8953-21ECCEB60870}" destId="{CED2643E-CB35-4299-94A4-DCEE5088BD6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E3D632-513D-4166-B59F-0768A9299AC5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FDA587-DC90-457A-B47C-27B44B23C55D}">
      <dgm:prSet custT="1"/>
      <dgm:spPr/>
      <dgm:t>
        <a:bodyPr/>
        <a:lstStyle/>
        <a:p>
          <a:r>
            <a:rPr lang="ru-RU" sz="2800" b="0" dirty="0" smtClean="0"/>
            <a:t>схема перераспределения земель в текстовом виде, в которой </a:t>
          </a:r>
          <a:r>
            <a:rPr lang="ru-RU" sz="2800" b="1" dirty="0" smtClean="0"/>
            <a:t>указаны номера рабочих участков с баллом продуктивности</a:t>
          </a:r>
          <a:endParaRPr lang="ru-RU" sz="2800" b="1" dirty="0"/>
        </a:p>
      </dgm:t>
    </dgm:pt>
    <dgm:pt modelId="{12410A0B-A503-4B58-BF65-1A776E7BC81C}" type="parTrans" cxnId="{C9D68796-9E20-4166-8A81-2119AA31DF8C}">
      <dgm:prSet/>
      <dgm:spPr/>
      <dgm:t>
        <a:bodyPr/>
        <a:lstStyle/>
        <a:p>
          <a:endParaRPr lang="ru-RU"/>
        </a:p>
      </dgm:t>
    </dgm:pt>
    <dgm:pt modelId="{FC525F0A-2A03-4028-9F53-B0B3A8D878FF}" type="sibTrans" cxnId="{C9D68796-9E20-4166-8A81-2119AA31DF8C}">
      <dgm:prSet/>
      <dgm:spPr/>
      <dgm:t>
        <a:bodyPr/>
        <a:lstStyle/>
        <a:p>
          <a:endParaRPr lang="ru-RU"/>
        </a:p>
      </dgm:t>
    </dgm:pt>
    <dgm:pt modelId="{D5D66916-0F62-4632-8E26-5FD65A9D6F97}">
      <dgm:prSet custT="1"/>
      <dgm:spPr/>
      <dgm:t>
        <a:bodyPr/>
        <a:lstStyle/>
        <a:p>
          <a:r>
            <a:rPr lang="ru-RU" sz="2800" b="0" dirty="0" smtClean="0"/>
            <a:t>план земель хозяйства в графическом виде с указанием </a:t>
          </a:r>
          <a:r>
            <a:rPr lang="ru-RU" sz="2800" b="1" dirty="0" smtClean="0"/>
            <a:t>номеров рабочих участков</a:t>
          </a:r>
          <a:r>
            <a:rPr lang="ru-RU" sz="2800" b="0" dirty="0" smtClean="0"/>
            <a:t>, по которым можно определить </a:t>
          </a:r>
          <a:r>
            <a:rPr lang="ru-RU" sz="2800" b="1" dirty="0" smtClean="0"/>
            <a:t>местоположение </a:t>
          </a:r>
          <a:r>
            <a:rPr lang="ru-RU" sz="2800" b="0" dirty="0" smtClean="0"/>
            <a:t>образуемого ЗУ</a:t>
          </a:r>
          <a:endParaRPr lang="ru-RU" sz="2800" b="0" dirty="0"/>
        </a:p>
      </dgm:t>
    </dgm:pt>
    <dgm:pt modelId="{1C39090A-0D4D-45AA-8A0F-8893325F20BA}" type="parTrans" cxnId="{F121CD78-D4B2-4E8B-91DA-794DB561C82D}">
      <dgm:prSet/>
      <dgm:spPr/>
      <dgm:t>
        <a:bodyPr/>
        <a:lstStyle/>
        <a:p>
          <a:endParaRPr lang="ru-RU"/>
        </a:p>
      </dgm:t>
    </dgm:pt>
    <dgm:pt modelId="{DB30F62E-0BC0-4A6F-B4F4-E1D1E7E6E977}" type="sibTrans" cxnId="{F121CD78-D4B2-4E8B-91DA-794DB561C82D}">
      <dgm:prSet/>
      <dgm:spPr/>
      <dgm:t>
        <a:bodyPr/>
        <a:lstStyle/>
        <a:p>
          <a:endParaRPr lang="ru-RU"/>
        </a:p>
      </dgm:t>
    </dgm:pt>
    <dgm:pt modelId="{2EF14DA9-3A09-47E4-87AB-DD35D976821A}" type="pres">
      <dgm:prSet presAssocID="{C9E3D632-513D-4166-B59F-0768A9299A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BA8BD7-85BD-4F73-BC61-7016E5B3FE56}" type="pres">
      <dgm:prSet presAssocID="{2BFDA587-DC90-457A-B47C-27B44B23C55D}" presName="root" presStyleCnt="0"/>
      <dgm:spPr/>
    </dgm:pt>
    <dgm:pt modelId="{43F125A2-CAE9-4C07-AC7D-5AD3CC21F669}" type="pres">
      <dgm:prSet presAssocID="{2BFDA587-DC90-457A-B47C-27B44B23C55D}" presName="rootComposite" presStyleCnt="0"/>
      <dgm:spPr/>
    </dgm:pt>
    <dgm:pt modelId="{A466C4C3-9332-4AEE-942C-ED0F103D20B4}" type="pres">
      <dgm:prSet presAssocID="{2BFDA587-DC90-457A-B47C-27B44B23C55D}" presName="rootText" presStyleLbl="node1" presStyleIdx="0" presStyleCnt="2" custScaleX="99224" custScaleY="169151" custLinFactNeighborX="13354" custLinFactNeighborY="39669"/>
      <dgm:spPr/>
      <dgm:t>
        <a:bodyPr/>
        <a:lstStyle/>
        <a:p>
          <a:endParaRPr lang="ru-RU"/>
        </a:p>
      </dgm:t>
    </dgm:pt>
    <dgm:pt modelId="{2FDAC920-7223-4A08-A643-3139565D1D50}" type="pres">
      <dgm:prSet presAssocID="{2BFDA587-DC90-457A-B47C-27B44B23C55D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932BB2-57E7-43F7-A6FF-DE3092B625F2}" type="pres">
      <dgm:prSet presAssocID="{2BFDA587-DC90-457A-B47C-27B44B23C55D}" presName="childShape" presStyleCnt="0"/>
      <dgm:spPr/>
    </dgm:pt>
    <dgm:pt modelId="{FAB90E9F-AE47-46A9-8D01-CFDCA1BE50C8}" type="pres">
      <dgm:prSet presAssocID="{D5D66916-0F62-4632-8E26-5FD65A9D6F97}" presName="root" presStyleCnt="0"/>
      <dgm:spPr/>
    </dgm:pt>
    <dgm:pt modelId="{424B5749-5EA6-42A6-99FE-B7ECD1D153DE}" type="pres">
      <dgm:prSet presAssocID="{D5D66916-0F62-4632-8E26-5FD65A9D6F97}" presName="rootComposite" presStyleCnt="0"/>
      <dgm:spPr/>
    </dgm:pt>
    <dgm:pt modelId="{EDDBD535-04EA-425C-93DD-F204532A61CC}" type="pres">
      <dgm:prSet presAssocID="{D5D66916-0F62-4632-8E26-5FD65A9D6F97}" presName="rootText" presStyleLbl="node1" presStyleIdx="1" presStyleCnt="2" custScaleY="169151" custLinFactNeighborX="-4931" custLinFactNeighborY="39668"/>
      <dgm:spPr/>
      <dgm:t>
        <a:bodyPr/>
        <a:lstStyle/>
        <a:p>
          <a:endParaRPr lang="ru-RU"/>
        </a:p>
      </dgm:t>
    </dgm:pt>
    <dgm:pt modelId="{43FE0717-5776-4691-B237-71C9A0C33C6A}" type="pres">
      <dgm:prSet presAssocID="{D5D66916-0F62-4632-8E26-5FD65A9D6F97}" presName="rootConnector" presStyleLbl="node1" presStyleIdx="1" presStyleCnt="2"/>
      <dgm:spPr/>
      <dgm:t>
        <a:bodyPr/>
        <a:lstStyle/>
        <a:p>
          <a:endParaRPr lang="ru-RU"/>
        </a:p>
      </dgm:t>
    </dgm:pt>
    <dgm:pt modelId="{8757809C-341F-4DF7-B2DE-A81458DBC6D7}" type="pres">
      <dgm:prSet presAssocID="{D5D66916-0F62-4632-8E26-5FD65A9D6F97}" presName="childShape" presStyleCnt="0"/>
      <dgm:spPr/>
    </dgm:pt>
  </dgm:ptLst>
  <dgm:cxnLst>
    <dgm:cxn modelId="{2A8AC58E-FA89-444C-9CDF-5C05E2D39648}" type="presOf" srcId="{D5D66916-0F62-4632-8E26-5FD65A9D6F97}" destId="{43FE0717-5776-4691-B237-71C9A0C33C6A}" srcOrd="1" destOrd="0" presId="urn:microsoft.com/office/officeart/2005/8/layout/hierarchy3"/>
    <dgm:cxn modelId="{61EBC04F-0482-4E0C-9171-84B35D13F7C3}" type="presOf" srcId="{D5D66916-0F62-4632-8E26-5FD65A9D6F97}" destId="{EDDBD535-04EA-425C-93DD-F204532A61CC}" srcOrd="0" destOrd="0" presId="urn:microsoft.com/office/officeart/2005/8/layout/hierarchy3"/>
    <dgm:cxn modelId="{009F5953-CFE2-43EA-A731-08629B1ACEE2}" type="presOf" srcId="{2BFDA587-DC90-457A-B47C-27B44B23C55D}" destId="{2FDAC920-7223-4A08-A643-3139565D1D50}" srcOrd="1" destOrd="0" presId="urn:microsoft.com/office/officeart/2005/8/layout/hierarchy3"/>
    <dgm:cxn modelId="{EACB263C-4162-4D31-A77D-876201E31192}" type="presOf" srcId="{2BFDA587-DC90-457A-B47C-27B44B23C55D}" destId="{A466C4C3-9332-4AEE-942C-ED0F103D20B4}" srcOrd="0" destOrd="0" presId="urn:microsoft.com/office/officeart/2005/8/layout/hierarchy3"/>
    <dgm:cxn modelId="{F121CD78-D4B2-4E8B-91DA-794DB561C82D}" srcId="{C9E3D632-513D-4166-B59F-0768A9299AC5}" destId="{D5D66916-0F62-4632-8E26-5FD65A9D6F97}" srcOrd="1" destOrd="0" parTransId="{1C39090A-0D4D-45AA-8A0F-8893325F20BA}" sibTransId="{DB30F62E-0BC0-4A6F-B4F4-E1D1E7E6E977}"/>
    <dgm:cxn modelId="{241271B2-2AC9-46E3-8F60-63FCB04B3386}" type="presOf" srcId="{C9E3D632-513D-4166-B59F-0768A9299AC5}" destId="{2EF14DA9-3A09-47E4-87AB-DD35D976821A}" srcOrd="0" destOrd="0" presId="urn:microsoft.com/office/officeart/2005/8/layout/hierarchy3"/>
    <dgm:cxn modelId="{C9D68796-9E20-4166-8A81-2119AA31DF8C}" srcId="{C9E3D632-513D-4166-B59F-0768A9299AC5}" destId="{2BFDA587-DC90-457A-B47C-27B44B23C55D}" srcOrd="0" destOrd="0" parTransId="{12410A0B-A503-4B58-BF65-1A776E7BC81C}" sibTransId="{FC525F0A-2A03-4028-9F53-B0B3A8D878FF}"/>
    <dgm:cxn modelId="{3CA50156-1E12-4F74-A997-7392E26E105A}" type="presParOf" srcId="{2EF14DA9-3A09-47E4-87AB-DD35D976821A}" destId="{D5BA8BD7-85BD-4F73-BC61-7016E5B3FE56}" srcOrd="0" destOrd="0" presId="urn:microsoft.com/office/officeart/2005/8/layout/hierarchy3"/>
    <dgm:cxn modelId="{626FF813-7BDD-495E-AD1C-E2654C4F7479}" type="presParOf" srcId="{D5BA8BD7-85BD-4F73-BC61-7016E5B3FE56}" destId="{43F125A2-CAE9-4C07-AC7D-5AD3CC21F669}" srcOrd="0" destOrd="0" presId="urn:microsoft.com/office/officeart/2005/8/layout/hierarchy3"/>
    <dgm:cxn modelId="{2B0D04B4-9B25-4BF5-BE3C-34506B03001F}" type="presParOf" srcId="{43F125A2-CAE9-4C07-AC7D-5AD3CC21F669}" destId="{A466C4C3-9332-4AEE-942C-ED0F103D20B4}" srcOrd="0" destOrd="0" presId="urn:microsoft.com/office/officeart/2005/8/layout/hierarchy3"/>
    <dgm:cxn modelId="{6E5ACC59-B184-4BED-B282-32DE283D1372}" type="presParOf" srcId="{43F125A2-CAE9-4C07-AC7D-5AD3CC21F669}" destId="{2FDAC920-7223-4A08-A643-3139565D1D50}" srcOrd="1" destOrd="0" presId="urn:microsoft.com/office/officeart/2005/8/layout/hierarchy3"/>
    <dgm:cxn modelId="{2E9554BC-9EDB-489E-B475-BBF3AC094EF6}" type="presParOf" srcId="{D5BA8BD7-85BD-4F73-BC61-7016E5B3FE56}" destId="{BC932BB2-57E7-43F7-A6FF-DE3092B625F2}" srcOrd="1" destOrd="0" presId="urn:microsoft.com/office/officeart/2005/8/layout/hierarchy3"/>
    <dgm:cxn modelId="{DB9985F3-BA5B-4F24-AE54-1FFECF5744AC}" type="presParOf" srcId="{2EF14DA9-3A09-47E4-87AB-DD35D976821A}" destId="{FAB90E9F-AE47-46A9-8D01-CFDCA1BE50C8}" srcOrd="1" destOrd="0" presId="urn:microsoft.com/office/officeart/2005/8/layout/hierarchy3"/>
    <dgm:cxn modelId="{F054203A-76F1-4E1D-871D-D434FDAABE19}" type="presParOf" srcId="{FAB90E9F-AE47-46A9-8D01-CFDCA1BE50C8}" destId="{424B5749-5EA6-42A6-99FE-B7ECD1D153DE}" srcOrd="0" destOrd="0" presId="urn:microsoft.com/office/officeart/2005/8/layout/hierarchy3"/>
    <dgm:cxn modelId="{DF3FF75B-DD61-453A-B205-D56B3E01DD41}" type="presParOf" srcId="{424B5749-5EA6-42A6-99FE-B7ECD1D153DE}" destId="{EDDBD535-04EA-425C-93DD-F204532A61CC}" srcOrd="0" destOrd="0" presId="urn:microsoft.com/office/officeart/2005/8/layout/hierarchy3"/>
    <dgm:cxn modelId="{11063461-96D8-4C88-AE55-512ABB56C8B1}" type="presParOf" srcId="{424B5749-5EA6-42A6-99FE-B7ECD1D153DE}" destId="{43FE0717-5776-4691-B237-71C9A0C33C6A}" srcOrd="1" destOrd="0" presId="urn:microsoft.com/office/officeart/2005/8/layout/hierarchy3"/>
    <dgm:cxn modelId="{7C4EFEDE-4CAE-4A4C-9942-E12F9D68BCC7}" type="presParOf" srcId="{FAB90E9F-AE47-46A9-8D01-CFDCA1BE50C8}" destId="{8757809C-341F-4DF7-B2DE-A81458DBC6D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B2FA3D-4902-4E05-A916-FD82C0A57ABB}">
      <dsp:nvSpPr>
        <dsp:cNvPr id="0" name=""/>
        <dsp:cNvSpPr/>
      </dsp:nvSpPr>
      <dsp:spPr>
        <a:xfrm>
          <a:off x="0" y="710832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DE1D-37F7-47F9-AEC2-012572370027}">
      <dsp:nvSpPr>
        <dsp:cNvPr id="0" name=""/>
        <dsp:cNvSpPr/>
      </dsp:nvSpPr>
      <dsp:spPr>
        <a:xfrm>
          <a:off x="454967" y="140979"/>
          <a:ext cx="8682837" cy="7617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2">
                  <a:lumMod val="50000"/>
                </a:schemeClr>
              </a:solidFill>
            </a:rPr>
            <a:t>1. Разъяснительные письма в сфере кадастрового учета объектов недвижимости за январь-февраль 201</a:t>
          </a:r>
          <a:r>
            <a:rPr lang="en-US" sz="2400" b="0" i="0" kern="1200" dirty="0" smtClean="0">
              <a:solidFill>
                <a:schemeClr val="tx2">
                  <a:lumMod val="50000"/>
                </a:schemeClr>
              </a:solidFill>
            </a:rPr>
            <a:t>6</a:t>
          </a:r>
          <a:r>
            <a:rPr lang="ru-RU" sz="2400" b="0" i="0" kern="1200" dirty="0" smtClean="0">
              <a:solidFill>
                <a:schemeClr val="tx2">
                  <a:lumMod val="50000"/>
                </a:schemeClr>
              </a:solidFill>
            </a:rPr>
            <a:t> год</a:t>
          </a:r>
          <a:endParaRPr lang="ru-RU" sz="2400" b="0" i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54967" y="140979"/>
        <a:ext cx="8682837" cy="761732"/>
      </dsp:txXfrm>
    </dsp:sp>
    <dsp:sp modelId="{9792E1D7-C2C6-457C-B868-9EDD671374A7}">
      <dsp:nvSpPr>
        <dsp:cNvPr id="0" name=""/>
        <dsp:cNvSpPr/>
      </dsp:nvSpPr>
      <dsp:spPr>
        <a:xfrm>
          <a:off x="0" y="1555067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A15D4-990D-4F2A-90BD-6AA3509F50C6}">
      <dsp:nvSpPr>
        <dsp:cNvPr id="0" name=""/>
        <dsp:cNvSpPr/>
      </dsp:nvSpPr>
      <dsp:spPr>
        <a:xfrm>
          <a:off x="443113" y="1141834"/>
          <a:ext cx="8700886" cy="6383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2">
                  <a:lumMod val="50000"/>
                </a:schemeClr>
              </a:solidFill>
            </a:rPr>
            <a:t>2. Подача заявления о постановке на ГКУ посредством Портала Росреестра</a:t>
          </a:r>
          <a:endParaRPr lang="ru-RU" sz="2400" b="0" i="0" kern="1200" dirty="0"/>
        </a:p>
      </dsp:txBody>
      <dsp:txXfrm>
        <a:off x="443113" y="1141834"/>
        <a:ext cx="8700886" cy="638315"/>
      </dsp:txXfrm>
    </dsp:sp>
    <dsp:sp modelId="{82DD56A1-5ADD-4E10-8EF6-3F4E2FF2624F}">
      <dsp:nvSpPr>
        <dsp:cNvPr id="0" name=""/>
        <dsp:cNvSpPr/>
      </dsp:nvSpPr>
      <dsp:spPr>
        <a:xfrm>
          <a:off x="0" y="2496502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70579-71C2-4BA4-81A3-D898D9F68FE5}">
      <dsp:nvSpPr>
        <dsp:cNvPr id="0" name=""/>
        <dsp:cNvSpPr/>
      </dsp:nvSpPr>
      <dsp:spPr>
        <a:xfrm>
          <a:off x="455210" y="1943319"/>
          <a:ext cx="8688789" cy="7355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2">
                  <a:lumMod val="50000"/>
                </a:schemeClr>
              </a:solidFill>
            </a:rPr>
            <a:t>3. Адрес объекта недвижимости в соответствии с Федеральной информационной адресной системой (ФИАС)</a:t>
          </a:r>
          <a:endParaRPr lang="ru-RU" sz="2400" b="0" i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55210" y="1943319"/>
        <a:ext cx="8688789" cy="735514"/>
      </dsp:txXfrm>
    </dsp:sp>
    <dsp:sp modelId="{ADC1974B-6905-4705-8278-A0ED29F895A0}">
      <dsp:nvSpPr>
        <dsp:cNvPr id="0" name=""/>
        <dsp:cNvSpPr/>
      </dsp:nvSpPr>
      <dsp:spPr>
        <a:xfrm>
          <a:off x="0" y="3375134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6ED00-FF57-49BD-8CD0-3010CADDB0FB}">
      <dsp:nvSpPr>
        <dsp:cNvPr id="0" name=""/>
        <dsp:cNvSpPr/>
      </dsp:nvSpPr>
      <dsp:spPr>
        <a:xfrm>
          <a:off x="456343" y="2867312"/>
          <a:ext cx="8687656" cy="672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2">
                  <a:lumMod val="50000"/>
                </a:schemeClr>
              </a:solidFill>
            </a:rPr>
            <a:t>4. Требования к точности и методам определения  координат характерных точек границ земельного участка</a:t>
          </a:r>
          <a:endParaRPr lang="ru-RU" sz="2400" b="0" i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56343" y="2867312"/>
        <a:ext cx="8687656" cy="672712"/>
      </dsp:txXfrm>
    </dsp:sp>
    <dsp:sp modelId="{B641D076-999A-4A43-B52B-D873A9B32B4F}">
      <dsp:nvSpPr>
        <dsp:cNvPr id="0" name=""/>
        <dsp:cNvSpPr/>
      </dsp:nvSpPr>
      <dsp:spPr>
        <a:xfrm>
          <a:off x="0" y="4540765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9F025-1167-4784-BD33-F81DE81E70E5}">
      <dsp:nvSpPr>
        <dsp:cNvPr id="0" name=""/>
        <dsp:cNvSpPr/>
      </dsp:nvSpPr>
      <dsp:spPr>
        <a:xfrm>
          <a:off x="435322" y="3772934"/>
          <a:ext cx="8706436" cy="959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2">
                  <a:lumMod val="50000"/>
                </a:schemeClr>
              </a:solidFill>
            </a:rPr>
            <a:t>5. Предоставлении схемы расположения земельного участка или земельных участков на кадастровом плане территории на бумажном носителе</a:t>
          </a:r>
          <a:endParaRPr lang="ru-RU" sz="2400" b="0" i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5322" y="3772934"/>
        <a:ext cx="8706436" cy="959710"/>
      </dsp:txXfrm>
    </dsp:sp>
    <dsp:sp modelId="{649F7D32-D2BC-4B1D-BEDE-A32BE5BF58A2}">
      <dsp:nvSpPr>
        <dsp:cNvPr id="0" name=""/>
        <dsp:cNvSpPr/>
      </dsp:nvSpPr>
      <dsp:spPr>
        <a:xfrm>
          <a:off x="0" y="5267082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697C9-5B4D-4919-9E03-083331B0321F}">
      <dsp:nvSpPr>
        <dsp:cNvPr id="0" name=""/>
        <dsp:cNvSpPr/>
      </dsp:nvSpPr>
      <dsp:spPr>
        <a:xfrm>
          <a:off x="435322" y="4938565"/>
          <a:ext cx="8706436" cy="5203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tx2">
                  <a:lumMod val="50000"/>
                </a:schemeClr>
              </a:solidFill>
            </a:rPr>
            <a:t>6. Постановка на ГКУ ЗУ, образованных путем выдела</a:t>
          </a:r>
          <a:endParaRPr lang="ru-RU" sz="2400" b="0" i="0" kern="1200" dirty="0"/>
        </a:p>
      </dsp:txBody>
      <dsp:txXfrm>
        <a:off x="435322" y="4938565"/>
        <a:ext cx="8706436" cy="5203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364EF3-14BF-4F73-87DE-03CF2179ED32}">
      <dsp:nvSpPr>
        <dsp:cNvPr id="0" name=""/>
        <dsp:cNvSpPr/>
      </dsp:nvSpPr>
      <dsp:spPr>
        <a:xfrm rot="10800000">
          <a:off x="1714182" y="0"/>
          <a:ext cx="9122513" cy="13315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82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 земельные участки, образованные из земельного участка, предоставленного некоммерческой организации, созданной гражданами, для ведения садоводства, огородничества, дачного хозяйства (за исключением земельных участков, отнесенных к имуществу общего пользования), членам этой некоммерческой организации;</a:t>
          </a:r>
          <a:endParaRPr lang="ru-RU" sz="1800" b="1" kern="1200" dirty="0"/>
        </a:p>
      </dsp:txBody>
      <dsp:txXfrm rot="10800000">
        <a:off x="1714182" y="0"/>
        <a:ext cx="9122513" cy="1331527"/>
      </dsp:txXfrm>
    </dsp:sp>
    <dsp:sp modelId="{4494C8EA-1182-4909-BC6A-7A10E93E0D62}">
      <dsp:nvSpPr>
        <dsp:cNvPr id="0" name=""/>
        <dsp:cNvSpPr/>
      </dsp:nvSpPr>
      <dsp:spPr>
        <a:xfrm flipV="1">
          <a:off x="1152127" y="548111"/>
          <a:ext cx="42185" cy="2832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80F587-0495-49AC-810A-D21FFDC1B0BD}">
      <dsp:nvSpPr>
        <dsp:cNvPr id="0" name=""/>
        <dsp:cNvSpPr/>
      </dsp:nvSpPr>
      <dsp:spPr>
        <a:xfrm rot="10800000">
          <a:off x="1816441" y="1556227"/>
          <a:ext cx="9020254" cy="9837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82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- земельные участки, на которых расположены здания, сооружения, собственникам таких зданий, сооружений либо помещений в них в случаях, предусмотренных статьей 39.20 ЗК РФ;</a:t>
          </a:r>
          <a:endParaRPr lang="ru-RU" sz="1800" b="1" kern="1200" dirty="0"/>
        </a:p>
      </dsp:txBody>
      <dsp:txXfrm rot="10800000">
        <a:off x="1816441" y="1556227"/>
        <a:ext cx="9020254" cy="983795"/>
      </dsp:txXfrm>
    </dsp:sp>
    <dsp:sp modelId="{BFCCA7A1-198C-4E11-B310-A35130A99E92}">
      <dsp:nvSpPr>
        <dsp:cNvPr id="0" name=""/>
        <dsp:cNvSpPr/>
      </dsp:nvSpPr>
      <dsp:spPr>
        <a:xfrm flipH="1">
          <a:off x="1368149" y="1988270"/>
          <a:ext cx="59991" cy="4218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D2643E-CB35-4299-94A4-DCEE5088BD6D}">
      <dsp:nvSpPr>
        <dsp:cNvPr id="0" name=""/>
        <dsp:cNvSpPr/>
      </dsp:nvSpPr>
      <dsp:spPr>
        <a:xfrm rot="10800000">
          <a:off x="1814784" y="2833091"/>
          <a:ext cx="9021911" cy="13104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82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- земельные участки гражданам для индивидуального жилищного строительства, ведения личного подсобного хозяйства в границах населенного пункта, садоводства, дачного хозяйства, гражданам или крестьянским (фермерским) хозяйствам для осуществления крестьянским (фермерским) хозяйством его деятельности в соответствии со статьей 39.18 ЗК РФ.</a:t>
          </a:r>
          <a:endParaRPr lang="ru-RU" sz="1800" b="1" kern="1200" dirty="0"/>
        </a:p>
      </dsp:txBody>
      <dsp:txXfrm rot="10800000">
        <a:off x="1814784" y="2833091"/>
        <a:ext cx="9021911" cy="1310425"/>
      </dsp:txXfrm>
    </dsp:sp>
    <dsp:sp modelId="{979E30DC-0C8F-4855-B92D-DEA878282EFE}">
      <dsp:nvSpPr>
        <dsp:cNvPr id="0" name=""/>
        <dsp:cNvSpPr/>
      </dsp:nvSpPr>
      <dsp:spPr>
        <a:xfrm flipH="1" flipV="1">
          <a:off x="1563413" y="3382201"/>
          <a:ext cx="42185" cy="3707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6C4C3-9332-4AEE-942C-ED0F103D20B4}">
      <dsp:nvSpPr>
        <dsp:cNvPr id="0" name=""/>
        <dsp:cNvSpPr/>
      </dsp:nvSpPr>
      <dsp:spPr>
        <a:xfrm>
          <a:off x="526900" y="2069427"/>
          <a:ext cx="3901659" cy="332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схема перераспределения земель в текстовом виде, в которой </a:t>
          </a:r>
          <a:r>
            <a:rPr lang="ru-RU" sz="2800" b="1" kern="1200" dirty="0" smtClean="0"/>
            <a:t>указаны номера рабочих участков с баллом продуктивности</a:t>
          </a:r>
          <a:endParaRPr lang="ru-RU" sz="2800" b="1" kern="1200" dirty="0"/>
        </a:p>
      </dsp:txBody>
      <dsp:txXfrm>
        <a:off x="526900" y="2069427"/>
        <a:ext cx="3901659" cy="3325655"/>
      </dsp:txXfrm>
    </dsp:sp>
    <dsp:sp modelId="{EDDBD535-04EA-425C-93DD-F204532A61CC}">
      <dsp:nvSpPr>
        <dsp:cNvPr id="0" name=""/>
        <dsp:cNvSpPr/>
      </dsp:nvSpPr>
      <dsp:spPr>
        <a:xfrm>
          <a:off x="4692605" y="2069407"/>
          <a:ext cx="3932173" cy="3325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план земель хозяйства в графическом виде с указанием </a:t>
          </a:r>
          <a:r>
            <a:rPr lang="ru-RU" sz="2800" b="1" kern="1200" dirty="0" smtClean="0"/>
            <a:t>номеров рабочих участков</a:t>
          </a:r>
          <a:r>
            <a:rPr lang="ru-RU" sz="2800" b="0" kern="1200" dirty="0" smtClean="0"/>
            <a:t>, по которым можно определить </a:t>
          </a:r>
          <a:r>
            <a:rPr lang="ru-RU" sz="2800" b="1" kern="1200" dirty="0" smtClean="0"/>
            <a:t>местоположение </a:t>
          </a:r>
          <a:r>
            <a:rPr lang="ru-RU" sz="2800" b="0" kern="1200" dirty="0" smtClean="0"/>
            <a:t>образуемого ЗУ</a:t>
          </a:r>
          <a:endParaRPr lang="ru-RU" sz="2800" b="0" kern="1200" dirty="0"/>
        </a:p>
      </dsp:txBody>
      <dsp:txXfrm>
        <a:off x="4692605" y="2069407"/>
        <a:ext cx="3932173" cy="3325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190F5-5B39-48EA-93F8-D22081BDF876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3569-F0AB-465E-AAA3-279670EF04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35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BB3-C63E-4D49-9768-6D7EAC0A9C0D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FCCA-CCEC-4343-A0D8-C0EB6E96A44A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6CC5-855D-4F27-BFDE-C854732E85CD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F024-3980-459F-BF18-4EE04F4F9EE4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C982-8F1C-4018-A2C8-8B4404CA9078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20F1-4D7D-483C-9109-24C1C97D80B3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FEE0-4B99-4D05-AB04-92DE788B7DC5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6D79-4D28-4719-8E36-99B50B6CC321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1944-2508-4D4F-9E2C-37FC4B397AC5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47FE-07C8-4493-8BDA-EB0CC5CB116B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E35F-785A-40CD-9CCE-96C9DE80650E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1EBE-E86E-4C44-AC10-8B27562913F7}" type="datetime1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6622-1A94-4F8D-8678-2F061C2AC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69269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ea typeface="Segoe UI" pitchFamily="34" charset="0"/>
                <a:cs typeface="Segoe UI" pitchFamily="34" charset="0"/>
              </a:rPr>
              <a:t>Филиал ФГБУ «ФКП Росреестра» по Ленинградской области</a:t>
            </a:r>
            <a:endParaRPr lang="ru-RU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68115"/>
            <a:ext cx="9144000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Заместитель директора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Малинин Валерий Эдуардович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0"/>
          <p:cNvSpPr txBox="1">
            <a:spLocks/>
          </p:cNvSpPr>
          <p:nvPr/>
        </p:nvSpPr>
        <p:spPr>
          <a:xfrm>
            <a:off x="0" y="1484784"/>
            <a:ext cx="914400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6150114"/>
            <a:ext cx="7164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Санкт-Петербург, 2</a:t>
            </a:r>
            <a:r>
              <a:rPr lang="en-US" sz="2000" b="1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016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628800"/>
            <a:ext cx="9144000" cy="3068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Практика реализации 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отдельных положений НПА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600" b="1" i="0" u="none" strike="noStrike" kern="1200" cap="none" spc="0" normalizeH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при осуществлении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600" b="1" baseline="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государственного</a:t>
            </a:r>
            <a:r>
              <a:rPr lang="ru-RU" sz="4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кадастрового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460432" cy="216024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</a:t>
            </a:r>
            <a:b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постановке на ГКУ 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посредством Портала Росреестра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4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8680" t="2645" r="9259" b="10929"/>
          <a:stretch/>
        </p:blipFill>
        <p:spPr bwMode="auto">
          <a:xfrm>
            <a:off x="1403648" y="2198296"/>
            <a:ext cx="6753225" cy="38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71600" y="764704"/>
            <a:ext cx="7715200" cy="1250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682C22"/>
                </a:solidFill>
                <a:latin typeface="+mj-lt"/>
                <a:ea typeface="+mj-ea"/>
                <a:cs typeface="+mj-cs"/>
              </a:rPr>
              <a:t>Срок обработки заявлений </a:t>
            </a:r>
            <a:br>
              <a:rPr lang="ru-RU" sz="2800" b="1" dirty="0" smtClean="0">
                <a:solidFill>
                  <a:srgbClr val="682C2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682C22"/>
                </a:solidFill>
                <a:latin typeface="+mj-lt"/>
                <a:ea typeface="+mj-ea"/>
                <a:cs typeface="+mj-cs"/>
              </a:rPr>
              <a:t>Портала Росреестра составляет </a:t>
            </a:r>
            <a:r>
              <a:rPr lang="ru-RU" sz="3600" b="1" dirty="0" smtClean="0">
                <a:solidFill>
                  <a:srgbClr val="682C22"/>
                </a:solidFill>
                <a:latin typeface="+mj-lt"/>
                <a:ea typeface="+mj-ea"/>
                <a:cs typeface="+mj-cs"/>
              </a:rPr>
              <a:t>8</a:t>
            </a:r>
            <a:r>
              <a:rPr lang="ru-RU" sz="2800" b="1" dirty="0" smtClean="0">
                <a:solidFill>
                  <a:srgbClr val="682C22"/>
                </a:solidFill>
                <a:latin typeface="+mj-lt"/>
                <a:ea typeface="+mj-ea"/>
                <a:cs typeface="+mj-cs"/>
              </a:rPr>
              <a:t> рабочих дней!</a:t>
            </a:r>
            <a:endParaRPr lang="ru-RU" sz="2800" b="1" dirty="0">
              <a:solidFill>
                <a:srgbClr val="682C2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419872" y="0"/>
            <a:ext cx="5724128" cy="8813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Подача заявления на ГКУ на портале Росреестра (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https://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rosreestr.ru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392" y="3501008"/>
            <a:ext cx="973088" cy="10081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601131">
            <a:off x="6393647" y="2672412"/>
            <a:ext cx="1205880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30033" y="2124145"/>
            <a:ext cx="54523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37" t="27912" r="18750" b="15941"/>
          <a:stretch/>
        </p:blipFill>
        <p:spPr bwMode="auto">
          <a:xfrm>
            <a:off x="664117" y="1844824"/>
            <a:ext cx="8065974" cy="378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019800" y="4666632"/>
            <a:ext cx="2843875" cy="10081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391829">
            <a:off x="4841821" y="4450609"/>
            <a:ext cx="1205880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86808" y="3752149"/>
            <a:ext cx="54523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3419872" y="0"/>
            <a:ext cx="5724128" cy="8813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Подача заявления на ГКУ на портале Росреестра (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https://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rosreestr.ru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64117" y="764704"/>
            <a:ext cx="8065974" cy="1250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разделе «Специалистам» выбрать сервис «Постановка на кадастровый учет»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81336"/>
            <a:ext cx="7416824" cy="11198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Постановка на кадастровый учет - Подать заявление о постановке на кадастровый учет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22776" y="6356350"/>
            <a:ext cx="2895600" cy="365125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13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1556776" y="-387424"/>
            <a:ext cx="21602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9176" t="25160" r="19910" b="15045"/>
          <a:stretch/>
        </p:blipFill>
        <p:spPr bwMode="auto">
          <a:xfrm>
            <a:off x="1229215" y="2267662"/>
            <a:ext cx="6889161" cy="380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3419872" y="0"/>
            <a:ext cx="5724128" cy="8813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Подача заявления на ГКУ на портале Росреестра (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https://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rosreestr.ru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43158" y="2160845"/>
            <a:ext cx="2430942" cy="7076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7434">
            <a:off x="5021902" y="2194413"/>
            <a:ext cx="607085" cy="3599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339952" y="2001176"/>
            <a:ext cx="54523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22776" y="6356350"/>
            <a:ext cx="2895600" cy="365125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14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1556776" y="-387424"/>
            <a:ext cx="21602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7781" t="6996" r="26609" b="5499"/>
          <a:stretch/>
        </p:blipFill>
        <p:spPr bwMode="auto">
          <a:xfrm>
            <a:off x="1475656" y="1411217"/>
            <a:ext cx="5893593" cy="464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3419872" y="0"/>
            <a:ext cx="5724128" cy="8813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Подача заявления на ГКУ на портале Росреестра (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https://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rosreestr.ru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99592" y="881336"/>
            <a:ext cx="7416824" cy="6754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Заполнить форму заявления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93155" y="3212976"/>
            <a:ext cx="2430942" cy="7076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819603">
            <a:off x="1172113" y="2688263"/>
            <a:ext cx="607085" cy="3599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9552" y="2372597"/>
            <a:ext cx="54523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544" y="764704"/>
            <a:ext cx="856895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При выборе формы предоставления и способа получения документов можно указать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любой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 территориальный (межрайонный) отдел филиала по Ленинградской области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7899" t="34043" r="33775" b="41094"/>
          <a:stretch/>
        </p:blipFill>
        <p:spPr bwMode="auto">
          <a:xfrm>
            <a:off x="539552" y="3068960"/>
            <a:ext cx="7965878" cy="230533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1" name="Заголовок 2"/>
          <p:cNvSpPr txBox="1">
            <a:spLocks/>
          </p:cNvSpPr>
          <p:nvPr/>
        </p:nvSpPr>
        <p:spPr>
          <a:xfrm>
            <a:off x="3419872" y="0"/>
            <a:ext cx="5724128" cy="8813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Подача заявления на ГКУ на портале Росреестра (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https://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rosreestr.ru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9240" y="3867807"/>
            <a:ext cx="7337176" cy="857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50" t="14138" r="33050" b="23326"/>
          <a:stretch>
            <a:fillRect/>
          </a:stretch>
        </p:blipFill>
        <p:spPr bwMode="auto">
          <a:xfrm>
            <a:off x="899592" y="1732236"/>
            <a:ext cx="6084168" cy="40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99592" y="898267"/>
            <a:ext cx="8100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Сведения о заявителе должны соответствовать электронной подписи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3419872" y="0"/>
            <a:ext cx="5724128" cy="8813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Подача заявления на ГКУ на портале Росреестра (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https://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rosreestr.ru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84784" y="1767358"/>
            <a:ext cx="2839144" cy="7076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0366788">
            <a:off x="493811" y="2568184"/>
            <a:ext cx="607085" cy="4204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67567" y="3212976"/>
            <a:ext cx="63678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 l="17626" t="7627" r="34250" b="45164"/>
          <a:stretch>
            <a:fillRect/>
          </a:stretch>
        </p:blipFill>
        <p:spPr bwMode="auto">
          <a:xfrm>
            <a:off x="683568" y="1666302"/>
            <a:ext cx="7986320" cy="42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2" name="Заголовок 2"/>
          <p:cNvSpPr txBox="1">
            <a:spLocks/>
          </p:cNvSpPr>
          <p:nvPr/>
        </p:nvSpPr>
        <p:spPr>
          <a:xfrm>
            <a:off x="3419872" y="0"/>
            <a:ext cx="5724128" cy="8813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Подача заявления на ГКУ на портале Росреестра (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https://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rosreestr.ru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1600" y="2636912"/>
            <a:ext cx="3672408" cy="7076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391677">
            <a:off x="454184" y="2304339"/>
            <a:ext cx="607085" cy="4204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20941" y="1554357"/>
            <a:ext cx="63678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899592" y="898267"/>
            <a:ext cx="74940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Прилагаемые документы должны быть подписаны ЭЦП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00" t="7627" r="34250" b="6095"/>
          <a:stretch>
            <a:fillRect/>
          </a:stretch>
        </p:blipFill>
        <p:spPr bwMode="auto">
          <a:xfrm>
            <a:off x="851916" y="1810606"/>
            <a:ext cx="4544568" cy="436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3190" y="908140"/>
            <a:ext cx="85693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9147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После проверки введенных данных «Подписать и отправить запрос». Заявке будет присвоен номер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419872" y="0"/>
            <a:ext cx="5724128" cy="8813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Подача заявления на ГКУ на портале Росреестра (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https://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rosreestr.ru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83071" y="5733256"/>
            <a:ext cx="1304448" cy="3732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313505">
            <a:off x="5472331" y="5541377"/>
            <a:ext cx="607085" cy="4204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34806" y="5440868"/>
            <a:ext cx="63678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2044005"/>
            <a:ext cx="3347864" cy="313932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Перечень удостоверяющих центров: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Главная - Юридическим лицам - Государственный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кадастровый учет недвижимого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имущества - Перечень удостоверяющих центров, исполнивших требования Распоряжения Росреестра от 27.03.2014 № Р/32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49474" y="1925667"/>
            <a:ext cx="4186808" cy="396136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Статус </a:t>
            </a:r>
            <a:r>
              <a:rPr lang="ru-RU" sz="1800" dirty="0" smtClean="0">
                <a:solidFill>
                  <a:srgbClr val="C00000"/>
                </a:solidFill>
              </a:rPr>
              <a:t>«На проверке»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означает, что заявка проходит проверку на Портале и еще не поступила для обработки</a:t>
            </a: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Статус </a:t>
            </a:r>
            <a:r>
              <a:rPr lang="ru-RU" sz="1800" dirty="0" smtClean="0">
                <a:solidFill>
                  <a:srgbClr val="C00000"/>
                </a:solidFill>
              </a:rPr>
              <a:t>«В работе»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означает, что заявка успешно прошла проверку и поступила для обработки сотрудникам Филиала ФГБУ «ФКП Росреестра» по Ленинградской области</a:t>
            </a:r>
            <a:endParaRPr lang="ru-RU" sz="1800" dirty="0" smtClean="0"/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Статус </a:t>
            </a:r>
            <a:r>
              <a:rPr lang="ru-RU" sz="1800" dirty="0" smtClean="0">
                <a:solidFill>
                  <a:srgbClr val="C00000"/>
                </a:solidFill>
              </a:rPr>
              <a:t>«Выполнен»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означает, что ГКУ осуществлен</a:t>
            </a:r>
            <a:endParaRPr lang="ru-RU" sz="18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 l="16887" t="35634" r="33891" b="16636"/>
          <a:stretch>
            <a:fillRect/>
          </a:stretch>
        </p:blipFill>
        <p:spPr bwMode="auto">
          <a:xfrm>
            <a:off x="431540" y="3429000"/>
            <a:ext cx="39604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l="17782" t="35634" r="34786" b="35728"/>
          <a:stretch>
            <a:fillRect/>
          </a:stretch>
        </p:blipFill>
        <p:spPr bwMode="auto">
          <a:xfrm>
            <a:off x="575556" y="1912191"/>
            <a:ext cx="38164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43608" y="942891"/>
            <a:ext cx="7657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Через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8 рабочих дней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можно проверить состояние запроса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3419872" y="0"/>
            <a:ext cx="5724128" cy="8813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Подача заявления на ГКУ на портале Росреестра (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https://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rosreestr.ru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190" y="2187018"/>
            <a:ext cx="1048005" cy="3732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3970" y="4653136"/>
            <a:ext cx="2283933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608063240"/>
              </p:ext>
            </p:extLst>
          </p:nvPr>
        </p:nvGraphicFramePr>
        <p:xfrm>
          <a:off x="0" y="620688"/>
          <a:ext cx="9144000" cy="573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3347864" y="0"/>
            <a:ext cx="5796136" cy="54868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темы доклада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460432" cy="216024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Адрес объекта недвижимости в </a:t>
            </a: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Федеральной информационной адресной системой 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(ФИАС)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4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5194" y="3288806"/>
            <a:ext cx="8856984" cy="25884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В случае </a:t>
            </a:r>
            <a:r>
              <a:rPr lang="ru-RU" sz="1800" b="1" dirty="0" smtClean="0"/>
              <a:t>отсутствия </a:t>
            </a:r>
            <a:r>
              <a:rPr lang="ru-RU" sz="1800" dirty="0" smtClean="0"/>
              <a:t>в государственном адресном реестре адреса объекта недвижимости, присвоенного в порядке, установленном </a:t>
            </a:r>
            <a:r>
              <a:rPr lang="ru-RU" sz="2000" b="1" u="sng" dirty="0" smtClean="0"/>
              <a:t>до вступления в силу </a:t>
            </a:r>
            <a:r>
              <a:rPr lang="ru-RU" sz="1800" dirty="0" smtClean="0"/>
              <a:t>постановления Правительства Российской Федерации от 19 ноября 2014 г. № 1221 «Об утверждении правил присвоения, изменения и аннулирования адресов», </a:t>
            </a:r>
            <a:r>
              <a:rPr lang="ru-RU" sz="1800" b="1" dirty="0" smtClean="0"/>
              <a:t>адрес объекта недвижимости вносится в межевой/технический план на основании акта органа государственной власти или органа местного самоуправления, уполномоченных на присвоение адресов объектам недвижимости. </a:t>
            </a:r>
            <a:r>
              <a:rPr lang="ru-RU" sz="1800" dirty="0" smtClean="0"/>
              <a:t>(Копия документа, подтверждающего присвоение адреса, включается в состав Приложения)</a:t>
            </a:r>
            <a:endParaRPr lang="ru-RU" sz="1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5576" y="881336"/>
            <a:ext cx="837789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При постановке на ГКУ земельного участка, здания, сооружения, объекта незавершенного строительства в межевых/технических планах объектов указывается присвоенный в установленном порядке адрес в структурированном виде в соответствии с Федеральной информационной адресной системой (далее - ФИАС)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основании акта органа государственной власти или органа местного самоуправления, уполномоченных присваивать адреса объектам недвижимости.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3419872" y="0"/>
            <a:ext cx="5724128" cy="881336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Сведения об объекте адресации должны содержаться на сайте </a:t>
            </a: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http://fias.nalog.ru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26010" y="6419816"/>
            <a:ext cx="2895600" cy="365125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1361" r="1673" b="8681"/>
          <a:stretch/>
        </p:blipFill>
        <p:spPr bwMode="auto">
          <a:xfrm>
            <a:off x="-126820" y="1410997"/>
            <a:ext cx="92708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1" y="-82280"/>
            <a:ext cx="6775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объекте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адресации должны содержаться на сайте </a:t>
            </a:r>
            <a:r>
              <a:rPr lang="ru-R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http://fias.nalog.ru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66905" y="2661074"/>
            <a:ext cx="4824536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8311122">
            <a:off x="6327183" y="1859407"/>
            <a:ext cx="1201787" cy="7299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54654" y="1866604"/>
            <a:ext cx="63678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26010" y="6419816"/>
            <a:ext cx="2895600" cy="365125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9833" y="-82280"/>
            <a:ext cx="5767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объекте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адресации должны содержаться на сайте </a:t>
            </a:r>
            <a:r>
              <a:rPr lang="ru-R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http://fias.nalog.ru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5697" y="564051"/>
            <a:ext cx="432048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51604" y="861334"/>
            <a:ext cx="2686585" cy="350865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Адрес объекта недвижимости должен быть внесен в ФИАС на момент подписания межевого/технического плана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Реквизиты документа, подтверждающего присвоение адреса, указываются в</a:t>
            </a:r>
          </a:p>
          <a:p>
            <a:pPr algn="ctr"/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</a:rPr>
              <a:t>реквизите «1» раздела «Исходные данные»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8110" t="16537" r="28893" b="14641"/>
          <a:stretch>
            <a:fillRect/>
          </a:stretch>
        </p:blipFill>
        <p:spPr bwMode="auto">
          <a:xfrm>
            <a:off x="558160" y="1027307"/>
            <a:ext cx="5582864" cy="502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266238" y="964803"/>
            <a:ext cx="761171" cy="3759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21023" t="24880" r="22278" b="42360"/>
          <a:stretch>
            <a:fillRect/>
          </a:stretch>
        </p:blipFill>
        <p:spPr bwMode="auto">
          <a:xfrm>
            <a:off x="4067944" y="4770098"/>
            <a:ext cx="5076056" cy="16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858833" y="4437113"/>
            <a:ext cx="492771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32835" t="51774" r="52990" b="45720"/>
          <a:stretch>
            <a:fillRect/>
          </a:stretch>
        </p:blipFill>
        <p:spPr bwMode="auto">
          <a:xfrm>
            <a:off x="1392363" y="6506618"/>
            <a:ext cx="2160240" cy="21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27409" y="6306562"/>
            <a:ext cx="348755" cy="4001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Стрелка вправо 16"/>
          <p:cNvSpPr/>
          <p:nvPr/>
        </p:nvSpPr>
        <p:spPr>
          <a:xfrm rot="7039202">
            <a:off x="5358112" y="4613798"/>
            <a:ext cx="542071" cy="2370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460432" cy="216024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Требования к точности и методам определения координат характерных точек границ земельного участка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4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:\Users\baranovalv\Desktop\ominoLavora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2520280" cy="2235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1104454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Минэкономразвития России от 17.08.2012 № 518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требованиях к точности и методам определения координат характерных точек границ земельного участка, а также контура здания,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сооружения или объекта незавершенного строительства на земельном участке»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5352" y="1340768"/>
            <a:ext cx="7318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Координаты характерных точек определяются следующими методами:</a:t>
            </a:r>
          </a:p>
          <a:p>
            <a:pPr>
              <a:lnSpc>
                <a:spcPct val="200000"/>
              </a:lnSpc>
            </a:pPr>
            <a:r>
              <a:rPr lang="ru-RU" b="1" i="1" dirty="0" smtClean="0"/>
              <a:t>1)</a:t>
            </a:r>
            <a:r>
              <a:rPr lang="ru-RU" b="1" i="1" u="sng" dirty="0" smtClean="0"/>
              <a:t> геодезический </a:t>
            </a:r>
            <a:r>
              <a:rPr lang="ru-RU" b="1" i="1" dirty="0" smtClean="0"/>
              <a:t>метод </a:t>
            </a:r>
            <a:r>
              <a:rPr lang="ru-RU" i="1" dirty="0" smtClean="0"/>
              <a:t>(триангуляция, полигонометрия, </a:t>
            </a:r>
            <a:r>
              <a:rPr lang="ru-RU" i="1" dirty="0" err="1" smtClean="0"/>
              <a:t>трилатерация</a:t>
            </a:r>
            <a:r>
              <a:rPr lang="ru-RU" i="1" dirty="0" smtClean="0"/>
              <a:t>, прямые, обратные или комбинированные засечки и иные геодезические методы);</a:t>
            </a:r>
          </a:p>
          <a:p>
            <a:pPr>
              <a:lnSpc>
                <a:spcPct val="200000"/>
              </a:lnSpc>
            </a:pPr>
            <a:r>
              <a:rPr lang="ru-RU" b="1" i="1" dirty="0" smtClean="0"/>
              <a:t>2) метод</a:t>
            </a:r>
            <a:r>
              <a:rPr lang="ru-RU" b="1" i="1" u="sng" dirty="0" smtClean="0"/>
              <a:t> спутниковых геодезических измерений (определений</a:t>
            </a:r>
            <a:r>
              <a:rPr lang="ru-RU" b="1" i="1" dirty="0" smtClean="0"/>
              <a:t>);</a:t>
            </a:r>
          </a:p>
          <a:p>
            <a:pPr>
              <a:lnSpc>
                <a:spcPct val="200000"/>
              </a:lnSpc>
            </a:pPr>
            <a:r>
              <a:rPr lang="ru-RU" b="1" i="1" dirty="0" smtClean="0"/>
              <a:t>3) </a:t>
            </a:r>
            <a:r>
              <a:rPr lang="ru-RU" b="1" i="1" u="sng" dirty="0" smtClean="0"/>
              <a:t>фотограмметрический</a:t>
            </a:r>
            <a:r>
              <a:rPr lang="ru-RU" b="1" i="1" dirty="0" smtClean="0"/>
              <a:t> метод;</a:t>
            </a:r>
          </a:p>
          <a:p>
            <a:pPr>
              <a:lnSpc>
                <a:spcPct val="200000"/>
              </a:lnSpc>
            </a:pPr>
            <a:r>
              <a:rPr lang="ru-RU" b="1" i="1" dirty="0" smtClean="0"/>
              <a:t>4) </a:t>
            </a:r>
            <a:r>
              <a:rPr lang="ru-RU" b="1" i="1" u="sng" dirty="0" smtClean="0"/>
              <a:t>картометрический</a:t>
            </a:r>
            <a:r>
              <a:rPr lang="ru-RU" b="1" i="1" dirty="0" smtClean="0"/>
              <a:t> метод;</a:t>
            </a:r>
          </a:p>
          <a:p>
            <a:pPr>
              <a:lnSpc>
                <a:spcPct val="200000"/>
              </a:lnSpc>
            </a:pPr>
            <a:r>
              <a:rPr lang="ru-RU" b="1" i="1" dirty="0" smtClean="0"/>
              <a:t>5) </a:t>
            </a:r>
            <a:r>
              <a:rPr lang="ru-RU" b="1" i="1" u="sng" dirty="0" smtClean="0"/>
              <a:t>аналитический</a:t>
            </a:r>
            <a:r>
              <a:rPr lang="ru-RU" b="1" i="1" dirty="0" smtClean="0"/>
              <a:t> метод.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4454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Минэкономразвития России от 17.08.2012 № 518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требованиях к точности и методам определения координат характерных точек границ земельного участка, а также контура здания,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сооружения или объекта незавершенного строительства на земельном участке»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519720"/>
          <a:ext cx="8784975" cy="497315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0040"/>
                <a:gridCol w="5544616"/>
                <a:gridCol w="2880319"/>
              </a:tblGrid>
              <a:tr h="68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2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Категория земель и разрешенное использование земельных участков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</a:t>
                      </a:r>
                      <a:r>
                        <a:rPr lang="ru-RU" sz="12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квадр-ая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погрешность </a:t>
                      </a:r>
                      <a:r>
                        <a:rPr lang="ru-RU" sz="12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местоп-я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характерных точек, не более, м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9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участки, отнесенные к </a:t>
                      </a:r>
                      <a:r>
                        <a:rPr lang="ru-RU" sz="12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землям населенных пунктов</a:t>
                      </a:r>
                      <a:endParaRPr lang="ru-RU" sz="1200" b="1" u="sng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0,10</a:t>
                      </a:r>
                      <a:endParaRPr lang="ru-RU" sz="1200" b="1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39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участки, отнесенные </a:t>
                      </a:r>
                      <a:r>
                        <a:rPr lang="ru-RU" sz="12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 землям сельскохозяйственного назначения и предоставленные для ведения личного подсобного, дачного хозяйства, огородничества, садоводства, индивидуального гаражного или индивидуального жилищного строительства</a:t>
                      </a:r>
                      <a:endParaRPr lang="ru-RU" sz="1200" b="1" u="sng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участки, отнесенные </a:t>
                      </a:r>
                      <a:r>
                        <a:rPr lang="ru-RU" sz="12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 землям сельскохозяйственного назначения, за исключением земельных участков, указанных в </a:t>
                      </a:r>
                      <a:r>
                        <a:rPr lang="ru-RU" sz="1200" b="1" u="sng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пункте 2</a:t>
                      </a:r>
                      <a:endParaRPr lang="ru-RU" sz="1200" b="1" u="sng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2,50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30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участки, отнесенные к </a:t>
                      </a:r>
                      <a:r>
                        <a:rPr lang="ru-RU" sz="12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землям промышленности, энергетики, транспорта, связи, радиовещания, телевидения, информатики, землям обеспечения космической деятельности, землям обороны, безопасности и землям иного специального назначения</a:t>
                      </a:r>
                      <a:endParaRPr lang="ru-RU" sz="1200" b="1" u="sng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8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участки, отнесенные к </a:t>
                      </a:r>
                      <a:r>
                        <a:rPr lang="ru-RU" sz="12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землям особо охраняемых территорий и объектов</a:t>
                      </a:r>
                      <a:endParaRPr lang="ru-RU" sz="1200" b="1" u="sng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2,50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участки, отнесенные к </a:t>
                      </a:r>
                      <a:r>
                        <a:rPr lang="ru-RU" sz="1200" b="1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землям лесного фонда, землям водного фонда и землям запаса</a:t>
                      </a:r>
                      <a:endParaRPr lang="ru-RU" sz="1200" b="1" u="sng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5,00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Иные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земельные 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участки, не указанные в </a:t>
                      </a:r>
                      <a:r>
                        <a:rPr lang="ru-RU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пунктах 1</a:t>
                      </a: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2,50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954" marR="30954" marT="50925" marB="50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8116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Значения точности определения координат характерных точек границ земельных участков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1104454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Минэкономразвития России от 17.08.2012 № 518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требованиях к точности и методам определения координат характерных точек границ земельного участка, а также контура здания,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сооружения или объекта незавершенного строительства на земельном участке»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1772816"/>
            <a:ext cx="6347048" cy="369331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случае, если координаты характерных точек определяются </a:t>
            </a:r>
            <a:r>
              <a:rPr lang="ru-RU" b="1" dirty="0" smtClean="0">
                <a:solidFill>
                  <a:srgbClr val="FF0000"/>
                </a:solidFill>
              </a:rPr>
              <a:t>фотограмметрическим методом </a:t>
            </a:r>
            <a:r>
              <a:rPr lang="ru-RU" dirty="0" smtClean="0"/>
              <a:t>- Величина среднеквадратической погрешности местоположения характерных точек принимается равной </a:t>
            </a:r>
            <a:r>
              <a:rPr lang="ru-RU" b="1" u="sng" dirty="0" smtClean="0"/>
              <a:t>0,0005 м в масштабе </a:t>
            </a:r>
            <a:r>
              <a:rPr lang="ru-RU" b="1" u="sng" dirty="0" err="1" smtClean="0"/>
              <a:t>аэроснимка</a:t>
            </a:r>
            <a:r>
              <a:rPr lang="ru-RU" b="1" u="sng" dirty="0" smtClean="0"/>
              <a:t> (</a:t>
            </a:r>
            <a:r>
              <a:rPr lang="ru-RU" b="1" u="sng" dirty="0" err="1" smtClean="0"/>
              <a:t>космоснимка</a:t>
            </a:r>
            <a:r>
              <a:rPr lang="ru-RU" b="1" u="sng" dirty="0" smtClean="0"/>
              <a:t>), приведенного к масштабу соответствующей картографической основы.</a:t>
            </a:r>
          </a:p>
          <a:p>
            <a:endParaRPr lang="ru-RU" b="1" u="sng" dirty="0" smtClean="0"/>
          </a:p>
          <a:p>
            <a:endParaRPr lang="ru-RU" b="1" u="sng" dirty="0" smtClean="0"/>
          </a:p>
          <a:p>
            <a:pPr algn="ctr"/>
            <a:r>
              <a:rPr lang="ru-RU" b="1" dirty="0" smtClean="0"/>
              <a:t>В случае, если координаты характерных точек определяются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картометрическим методом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При определении местоположения характерных точек, изображенных на карте (плане), величина средней </a:t>
            </a:r>
            <a:r>
              <a:rPr lang="ru-RU" dirty="0" err="1" smtClean="0"/>
              <a:t>квадратической</a:t>
            </a:r>
            <a:r>
              <a:rPr lang="ru-RU" dirty="0" smtClean="0"/>
              <a:t> погрешности </a:t>
            </a:r>
            <a:r>
              <a:rPr lang="ru-RU" b="1" u="sng" dirty="0" smtClean="0"/>
              <a:t>принимается равной 0,0005 м в масштабе карты (плана).</a:t>
            </a:r>
            <a:endParaRPr lang="ru-RU" b="1" u="sng" dirty="0"/>
          </a:p>
        </p:txBody>
      </p:sp>
      <p:pic>
        <p:nvPicPr>
          <p:cNvPr id="46082" name="Picture 2" descr="C:\Users\baranovalv\Desktop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 r="10830"/>
          <a:stretch>
            <a:fillRect/>
          </a:stretch>
        </p:blipFill>
        <p:spPr bwMode="auto">
          <a:xfrm>
            <a:off x="395536" y="3429000"/>
            <a:ext cx="1639242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8927976" cy="4680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Предоставлении </a:t>
            </a: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расположения земельного участка или земельных участков на кадастровом плане территории 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u="sng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бумажном носителе</a:t>
            </a:r>
            <a:endParaRPr lang="ru-RU" b="1" u="sng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52920"/>
            <a:ext cx="586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Основные случаи предоставления гражданам земельных участков без торгов (ст. 39.3 ЗК РФ</a:t>
            </a:r>
            <a:r>
              <a:rPr lang="ru-RU" sz="2000" b="1" dirty="0" smtClean="0">
                <a:solidFill>
                  <a:srgbClr val="FF0000"/>
                </a:solidFill>
              </a:rPr>
              <a:t>):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0"/>
            <a:ext cx="7596336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расположения может изготавливаться в форме документа на бумажном носителе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выбора таковой формы физическим лицом, которому будет предоставлен образуемый земельный участок без торгов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(часть 9 статьи 11.10 ЗК РФ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09186563"/>
              </p:ext>
            </p:extLst>
          </p:nvPr>
        </p:nvGraphicFramePr>
        <p:xfrm>
          <a:off x="-1692696" y="2160806"/>
          <a:ext cx="10836696" cy="419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07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460432" cy="21602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Разъяснительные письма в сфере кадастрового учета объектов недвижимости</a:t>
            </a:r>
            <a:r>
              <a:rPr lang="en-US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b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январь-февраль 2016 года</a:t>
            </a:r>
            <a:b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4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2" y="2650735"/>
            <a:ext cx="8861648" cy="38746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схеме расположения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подготавливается </a:t>
            </a:r>
            <a:r>
              <a:rPr lang="ru-RU" sz="2600" b="1" dirty="0"/>
              <a:t>с использованием XML-схемы;</a:t>
            </a:r>
            <a:endParaRPr lang="ru-RU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должна </a:t>
            </a:r>
            <a:r>
              <a:rPr lang="ru-RU" sz="2600" dirty="0"/>
              <a:t>представлять из себя </a:t>
            </a:r>
            <a:r>
              <a:rPr lang="ru-RU" sz="2600" b="1" dirty="0"/>
              <a:t>набор файлов, упакованных в один ZIP-архив</a:t>
            </a:r>
            <a:r>
              <a:rPr lang="ru-RU" sz="26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подписывается </a:t>
            </a:r>
            <a:r>
              <a:rPr lang="ru-RU" sz="2600" dirty="0"/>
              <a:t>усиленной квалифицированной подписью уполномоченного должностного лица исполнительного органа государственной власти или органа местного самоуправления, </a:t>
            </a:r>
            <a:r>
              <a:rPr lang="ru-RU" sz="2600" b="1" dirty="0"/>
              <a:t>утвердившего такую схему</a:t>
            </a:r>
            <a:r>
              <a:rPr lang="ru-RU" sz="26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/>
              <a:t>должна </a:t>
            </a:r>
            <a:r>
              <a:rPr lang="ru-RU" sz="2600" dirty="0"/>
              <a:t>быть включена в состав приложения </a:t>
            </a:r>
            <a:r>
              <a:rPr lang="ru-RU" sz="2600" dirty="0" smtClean="0"/>
              <a:t>межевого </a:t>
            </a:r>
            <a:br>
              <a:rPr lang="ru-RU" sz="2600" dirty="0" smtClean="0"/>
            </a:br>
            <a:r>
              <a:rPr lang="ru-RU" sz="2600" dirty="0" smtClean="0"/>
              <a:t>плана  </a:t>
            </a:r>
            <a:r>
              <a:rPr lang="ru-RU" sz="2600" dirty="0"/>
              <a:t>(п. 22, 26 Приказа № 412 от 24.11.2008</a:t>
            </a:r>
            <a:r>
              <a:rPr lang="ru-RU" sz="2600" dirty="0" smtClean="0"/>
              <a:t>).</a:t>
            </a:r>
            <a:endParaRPr lang="ru-RU" sz="26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расположения может изготавливаться в форме документа на бумажном носителе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ru-RU" sz="2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выбора таковой формы физическим лицом, которому будет предоставлен образуемый земельный участок без торгов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(часть 9 статьи 11.10 ЗК РФ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25479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</a:rPr>
              <a:t>В остальных случаях схема расположения должна подготавливаться в форме электронного документа.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7858" y="1254793"/>
            <a:ext cx="7624581" cy="12003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3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8927976" cy="46805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Постановка на ГКУ земельных участков, </a:t>
            </a:r>
            <a:b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образованных путем выдела</a:t>
            </a:r>
            <a:endParaRPr lang="ru-RU" b="1" u="sng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8610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a typeface="Segoe UI" pitchFamily="34" charset="0"/>
                <a:cs typeface="Segoe UI" pitchFamily="34" charset="0"/>
              </a:rPr>
              <a:t/>
            </a:r>
            <a:br>
              <a:rPr lang="ru-RU" sz="3600" b="1" dirty="0" smtClean="0">
                <a:ea typeface="Segoe UI" pitchFamily="34" charset="0"/>
                <a:cs typeface="Segoe UI" pitchFamily="34" charset="0"/>
              </a:rPr>
            </a:br>
            <a:r>
              <a:rPr lang="en-US" sz="3600" b="1" dirty="0">
                <a:ea typeface="Segoe UI" pitchFamily="34" charset="0"/>
                <a:cs typeface="Segoe UI" pitchFamily="34" charset="0"/>
              </a:rPr>
              <a:t/>
            </a:r>
            <a:br>
              <a:rPr lang="en-US" sz="3600" b="1" dirty="0">
                <a:ea typeface="Segoe UI" pitchFamily="34" charset="0"/>
                <a:cs typeface="Segoe UI" pitchFamily="34" charset="0"/>
              </a:rPr>
            </a:br>
            <a:r>
              <a:rPr lang="ru-RU" sz="3600" b="1" dirty="0" smtClean="0">
                <a:ea typeface="Segoe UI" pitchFamily="34" charset="0"/>
                <a:cs typeface="Segoe UI" pitchFamily="34" charset="0"/>
              </a:rPr>
              <a:t/>
            </a:r>
            <a:br>
              <a:rPr lang="ru-RU" sz="3600" b="1" dirty="0" smtClean="0">
                <a:ea typeface="Segoe UI" pitchFamily="34" charset="0"/>
                <a:cs typeface="Segoe UI" pitchFamily="34" charset="0"/>
              </a:rPr>
            </a:br>
            <a:r>
              <a:rPr lang="ru-RU" sz="3600" b="1" dirty="0">
                <a:ea typeface="Segoe UI" pitchFamily="34" charset="0"/>
                <a:cs typeface="Segoe UI" pitchFamily="34" charset="0"/>
              </a:rPr>
              <a:t/>
            </a:r>
            <a:br>
              <a:rPr lang="ru-RU" sz="3600" b="1" dirty="0">
                <a:ea typeface="Segoe UI" pitchFamily="34" charset="0"/>
                <a:cs typeface="Segoe UI" pitchFamily="34" charset="0"/>
              </a:rPr>
            </a:br>
            <a:r>
              <a:rPr lang="ru-RU" sz="3600" b="1" dirty="0">
                <a:ea typeface="Segoe UI" pitchFamily="34" charset="0"/>
                <a:cs typeface="Segoe UI" pitchFamily="34" charset="0"/>
              </a:rPr>
              <a:t/>
            </a:r>
            <a:br>
              <a:rPr lang="ru-RU" sz="3600" b="1" dirty="0">
                <a:ea typeface="Segoe UI" pitchFamily="34" charset="0"/>
                <a:cs typeface="Segoe UI" pitchFamily="34" charset="0"/>
              </a:rPr>
            </a:br>
            <a:endParaRPr lang="ru-RU" sz="3600" b="1" u="sng" dirty="0"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080573578"/>
              </p:ext>
            </p:extLst>
          </p:nvPr>
        </p:nvGraphicFramePr>
        <p:xfrm>
          <a:off x="0" y="620688"/>
          <a:ext cx="88204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539552" y="1052736"/>
            <a:ext cx="8064896" cy="14574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состав межевого плана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раздел «Исходные данные» и «Примечание», включаются следующие необходимые документы: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904656" cy="501649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520259"/>
            <a:ext cx="2133600" cy="365125"/>
          </a:xfrm>
        </p:spPr>
        <p:txBody>
          <a:bodyPr/>
          <a:lstStyle/>
          <a:p>
            <a:fld id="{91ED6622-1A94-4F8D-8678-2F061C2AC954}" type="slidenum">
              <a:rPr lang="ru-RU" smtClean="0">
                <a:solidFill>
                  <a:schemeClr val="bg1"/>
                </a:solidFill>
              </a:rPr>
              <a:pPr/>
              <a:t>32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24200" y="0"/>
            <a:ext cx="60198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на ГКУ ЗУ путем выдела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2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13" r="13294"/>
          <a:stretch>
            <a:fillRect/>
          </a:stretch>
        </p:blipFill>
        <p:spPr bwMode="auto">
          <a:xfrm>
            <a:off x="-28872" y="-5669"/>
            <a:ext cx="9065368" cy="68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7020272" cy="1052734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схемы перераспределения земель в текстовом виде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6275833"/>
              </p:ext>
            </p:extLst>
          </p:nvPr>
        </p:nvGraphicFramePr>
        <p:xfrm>
          <a:off x="2972862" y="1052735"/>
          <a:ext cx="3290980" cy="5112569"/>
        </p:xfrm>
        <a:graphic>
          <a:graphicData uri="http://schemas.openxmlformats.org/presentationml/2006/ole">
            <p:oleObj spid="_x0000_s1043" name="Acrobat Document" r:id="rId3" imgW="5668166" imgH="801904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2481" b="4318"/>
          <a:stretch/>
        </p:blipFill>
        <p:spPr bwMode="auto">
          <a:xfrm>
            <a:off x="250008" y="944785"/>
            <a:ext cx="8893992" cy="54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1"/>
            <a:ext cx="7020272" cy="1052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схемы перераспределения земель в текстовом виде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124744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Плана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хозяйства в графическом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272807" cy="52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Users\baranovalv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 l="15818" t="8274" r="55773" b="63300"/>
          <a:stretch>
            <a:fillRect/>
          </a:stretch>
        </p:blipFill>
        <p:spPr bwMode="auto">
          <a:xfrm>
            <a:off x="0" y="3645024"/>
            <a:ext cx="4795703" cy="3212976"/>
          </a:xfrm>
          <a:prstGeom prst="rect">
            <a:avLst/>
          </a:prstGeom>
          <a:noFill/>
        </p:spPr>
      </p:pic>
      <p:pic>
        <p:nvPicPr>
          <p:cNvPr id="49154" name="Picture 2" descr="C:\Users\baranovalv\Desktop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7589" y="293241"/>
            <a:ext cx="5026411" cy="3639815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716016" y="6492875"/>
            <a:ext cx="2895600" cy="365125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764704"/>
            <a:ext cx="3707904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Пример расчета земельного участка выделяемого в натуре в счет земельной доли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17589" y="3205554"/>
            <a:ext cx="5063480" cy="2954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aranovalv\Desktop\111.jpg"/>
          <p:cNvPicPr>
            <a:picLocks noChangeAspect="1" noChangeArrowheads="1"/>
          </p:cNvPicPr>
          <p:nvPr/>
        </p:nvPicPr>
        <p:blipFill>
          <a:blip r:embed="rId2" cstate="print"/>
          <a:srcRect r="44311" b="25312"/>
          <a:stretch>
            <a:fillRect/>
          </a:stretch>
        </p:blipFill>
        <p:spPr bwMode="auto">
          <a:xfrm>
            <a:off x="179512" y="0"/>
            <a:ext cx="8964488" cy="626299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933056"/>
            <a:ext cx="2829899" cy="22768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idx="1"/>
          </p:nvPr>
        </p:nvSpPr>
        <p:spPr>
          <a:xfrm>
            <a:off x="2843808" y="3356992"/>
            <a:ext cx="5929322" cy="1428760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7300" b="1" i="1" dirty="0" smtClean="0">
                <a:solidFill>
                  <a:srgbClr val="0070C0"/>
                </a:solidFill>
              </a:rPr>
              <a:t>Спасибо за внимание!</a:t>
            </a:r>
            <a:r>
              <a:rPr lang="ru-RU" sz="2000" b="1" i="1" dirty="0" smtClean="0">
                <a:solidFill>
                  <a:srgbClr val="0070C0"/>
                </a:solidFill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968552" cy="365125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89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686" y="136444"/>
            <a:ext cx="7596336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Разъяснительные письма</a:t>
            </a:r>
            <a:b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январь-февраль 2016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0057368"/>
              </p:ext>
            </p:extLst>
          </p:nvPr>
        </p:nvGraphicFramePr>
        <p:xfrm>
          <a:off x="251520" y="1052737"/>
          <a:ext cx="8712968" cy="518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968"/>
              </a:tblGrid>
              <a:tr h="2352693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solidFill>
                            <a:schemeClr val="tx1"/>
                          </a:solidFill>
                          <a:effectLst/>
                        </a:rPr>
                        <a:t>В сфере </a:t>
                      </a: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</a:rPr>
                        <a:t>государственного кадастрового учета </a:t>
                      </a:r>
                      <a:r>
                        <a:rPr lang="ru-RU" sz="2800" i="1" u="sng" dirty="0">
                          <a:solidFill>
                            <a:schemeClr val="tx1"/>
                          </a:solidFill>
                          <a:effectLst/>
                        </a:rPr>
                        <a:t>объектов капитального строительства </a:t>
                      </a:r>
                      <a:endParaRPr lang="ru-RU" sz="2800" i="1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6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268288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Письмо Минэкономразвития России от 04.12.2015 г. № Д23и-5877  «О подготовке технического плана здания на основании декларации об объекте недвижимости в случае, если право собственности на него признано судом»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2331">
                <a:tc>
                  <a:txBody>
                    <a:bodyPr/>
                    <a:lstStyle/>
                    <a:p>
                      <a:pPr marL="0" indent="268288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indent="268288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2. Письмо Росреестра от 17.12.2015г. № 14-11517/15 «О направлении уточняющих запросов при обработке документов, поступивших в порядке информационного взаимодействия»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2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indent="268288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3. Письмо ФГБУ «ФКП Росреестра» от 12.01.2016 г. № 10-0018-КЛ  «О заполнении в МП/ТП  ИНН и ОГРН для иностранных юридических лиц, у которых они отсутствуют»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indent="268288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4. Письмо ФГБУ «ФКП Росреестра» от 18.01.2016 г. № 10-0095-КЛ  «О вопросе принятия решений о приостановлении осуществления кадастрового учета в связи с изменением адреса объекта недвижимости, в том числе в случаях, когда необходимые для такого учета документы представлены заявителем по собственной инициативе»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686" y="136444"/>
            <a:ext cx="7596336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Разъяснительные письма</a:t>
            </a:r>
            <a:b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январь-февраль 2016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Филиал ФГБУ "ФКП Росреестра" по Ленинградской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5241814"/>
              </p:ext>
            </p:extLst>
          </p:nvPr>
        </p:nvGraphicFramePr>
        <p:xfrm>
          <a:off x="287240" y="1052736"/>
          <a:ext cx="8712968" cy="3993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968"/>
              </a:tblGrid>
              <a:tr h="2272396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solidFill>
                            <a:schemeClr val="tx1"/>
                          </a:solidFill>
                          <a:effectLst/>
                        </a:rPr>
                        <a:t>В сфере </a:t>
                      </a:r>
                      <a:r>
                        <a:rPr lang="ru-RU" sz="2800" i="1" dirty="0">
                          <a:solidFill>
                            <a:schemeClr val="tx1"/>
                          </a:solidFill>
                          <a:effectLst/>
                        </a:rPr>
                        <a:t>государственного кадастрового учета </a:t>
                      </a:r>
                      <a:r>
                        <a:rPr lang="ru-RU" sz="2800" i="1" u="sng" dirty="0" smtClean="0">
                          <a:solidFill>
                            <a:schemeClr val="tx1"/>
                          </a:solidFill>
                          <a:effectLst/>
                        </a:rPr>
                        <a:t>земельных участков</a:t>
                      </a: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6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268288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1. Письмо Росреестра от 22.09.2015 № 14-09198/15 «Об учете изменений сведений о правах (Постоянное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бессрочное пользование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, Пожизненное наследуемое владение) не зарегистрированных в ЕГРП»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2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indent="268288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Письмо ФГБУ «ФКП Росреестра от 11.01.2016 № 10-0001/15 «О предоставлении схемы расположения земельного участка или земельных участков на кадастровом плане территории на бумажном носителе»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5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indent="268288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3. Письмо Росреестра от 19.01.2016 № 14-исх/00446-ГЕ/16  «О документах, на основании которых можно указывать сведения о координатах ЗУ в межевом плане»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49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576064"/>
            <a:ext cx="781236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Минэкономразвития России от 04.12.2015 г. № Д23и-5877  «О подготовке технического плана здания на основании декларации об объекте недвижимости в случае, если право собственности на него признано судом»</a:t>
            </a:r>
          </a:p>
          <a:p>
            <a:pPr algn="r">
              <a:spcBef>
                <a:spcPct val="0"/>
              </a:spcBef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352" y="1340768"/>
            <a:ext cx="87381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1. Если </a:t>
            </a:r>
            <a:r>
              <a:rPr lang="ru-RU" sz="1600" b="1" i="1" u="sng" dirty="0" smtClean="0"/>
              <a:t>решением суда </a:t>
            </a:r>
            <a:r>
              <a:rPr lang="ru-RU" sz="1600" b="1" i="1" dirty="0" smtClean="0"/>
              <a:t>признано право собственности на </a:t>
            </a:r>
            <a:r>
              <a:rPr lang="ru-RU" sz="1600" b="1" i="1" u="sng" dirty="0" smtClean="0"/>
              <a:t>здание (гараж), </a:t>
            </a:r>
            <a:r>
              <a:rPr lang="ru-RU" sz="1600" b="1" i="1" dirty="0" smtClean="0"/>
              <a:t>как на объект недвижимости, подлежащий государственному кадастровому учету, </a:t>
            </a:r>
          </a:p>
          <a:p>
            <a:pPr algn="ctr"/>
            <a:r>
              <a:rPr lang="ru-RU" sz="1600" b="1" i="1" dirty="0" smtClean="0"/>
              <a:t>сведения о здании могут быть указаны в техническом плане, в том числе </a:t>
            </a:r>
            <a:r>
              <a:rPr lang="ru-RU" sz="1600" b="1" i="1" u="sng" dirty="0" smtClean="0"/>
              <a:t>на основании декларации об объекте недвижимости</a:t>
            </a:r>
            <a:r>
              <a:rPr lang="ru-RU" sz="1600" i="1" dirty="0" smtClean="0"/>
              <a:t>, в реквизите «Правоустанавливающие, </a:t>
            </a:r>
            <a:r>
              <a:rPr lang="ru-RU" sz="1600" i="1" dirty="0" err="1" smtClean="0"/>
              <a:t>правоудостоверяющие</a:t>
            </a:r>
            <a:r>
              <a:rPr lang="ru-RU" sz="1600" i="1" dirty="0" smtClean="0"/>
              <a:t> документы на объект недвижимости (земельный участок, на котором расположено здание, сооружение, объект незавершенного строительства)» </a:t>
            </a:r>
            <a:r>
              <a:rPr lang="ru-RU" sz="1600" b="1" i="1" u="sng" dirty="0" smtClean="0"/>
              <a:t>необходимо указать решение суда, которым признано право собственности на данное здание</a:t>
            </a:r>
            <a:r>
              <a:rPr lang="ru-RU" sz="1600" b="1" i="1" dirty="0" smtClean="0"/>
              <a:t>. Копия решения суда включается в состав приложения технического плана. </a:t>
            </a:r>
          </a:p>
          <a:p>
            <a:pPr algn="ctr"/>
            <a:endParaRPr lang="ru-RU" sz="1600" b="1" i="1" dirty="0" smtClean="0"/>
          </a:p>
          <a:p>
            <a:pPr algn="ctr"/>
            <a:r>
              <a:rPr lang="ru-RU" sz="1600" b="1" i="1" dirty="0" smtClean="0"/>
              <a:t>При проведении кадастровых работ в отношении здания (гаража), расположенного на земельном участке, предоставленном физическому лицу для целей, не связанных с осуществлением предпринимательской деятельности, изготовление или получение документов, указанных в части 8 статьи 41 Закона о кадастре, </a:t>
            </a:r>
            <a:r>
              <a:rPr lang="ru-RU" b="1" i="1" u="sng" dirty="0" smtClean="0"/>
              <a:t>не требуется.</a:t>
            </a:r>
            <a:endParaRPr lang="ru-RU" sz="1600" b="1" i="1" u="sng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352" y="1340768"/>
            <a:ext cx="8882136" cy="33547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368" y="4839550"/>
            <a:ext cx="7369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2. </a:t>
            </a:r>
            <a:r>
              <a:rPr lang="ru-RU" sz="1600" i="1" dirty="0" smtClean="0"/>
              <a:t>По мнению Департамента недвижимости, </a:t>
            </a:r>
            <a:r>
              <a:rPr lang="ru-RU" sz="1600" b="1" i="1" u="sng" dirty="0" smtClean="0"/>
              <a:t>если право лица на объект недвижимости признано в судебном порядке </a:t>
            </a:r>
            <a:r>
              <a:rPr lang="ru-RU" sz="1600" i="1" dirty="0" smtClean="0"/>
              <a:t>(в порядке </a:t>
            </a:r>
            <a:r>
              <a:rPr lang="ru-RU" sz="1600" i="1" dirty="0" err="1" smtClean="0"/>
              <a:t>приобретательной</a:t>
            </a:r>
            <a:r>
              <a:rPr lang="ru-RU" sz="1600" i="1" dirty="0" smtClean="0"/>
              <a:t> давности или в порядке признания права на самовольную постройку),  </a:t>
            </a:r>
            <a:r>
              <a:rPr lang="ru-RU" sz="1600" b="1" i="1" u="sng" dirty="0" smtClean="0"/>
              <a:t>включение в технический план копий документов</a:t>
            </a:r>
            <a:r>
              <a:rPr lang="ru-RU" sz="1600" b="1" i="1" dirty="0" smtClean="0"/>
              <a:t>, подтверждающих действия кадастрового инженера по поиску необходимой разрешительной или проектной документации </a:t>
            </a:r>
            <a:r>
              <a:rPr lang="ru-RU" sz="1600" b="1" i="1" u="sng" dirty="0" smtClean="0"/>
              <a:t>не требуется</a:t>
            </a:r>
            <a:r>
              <a:rPr lang="ru-RU" sz="1600" b="1" i="1" dirty="0" smtClean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352" y="4839551"/>
            <a:ext cx="7513984" cy="1516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352" y="3186251"/>
            <a:ext cx="8604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Элемент </a:t>
            </a:r>
            <a:r>
              <a:rPr lang="ru-RU" sz="2000" b="1" i="1" dirty="0"/>
              <a:t>межевого/технического плана «</a:t>
            </a:r>
            <a:r>
              <a:rPr lang="ru-RU" sz="2000" b="1" i="1" dirty="0" err="1"/>
              <a:t>tldentify</a:t>
            </a:r>
            <a:r>
              <a:rPr lang="ru-RU" sz="2000" b="1" i="1" dirty="0"/>
              <a:t>», входящий в состав элемента «</a:t>
            </a:r>
            <a:r>
              <a:rPr lang="ru-RU" sz="2000" b="1" i="1" dirty="0" err="1"/>
              <a:t>Clients</a:t>
            </a:r>
            <a:r>
              <a:rPr lang="ru-RU" sz="2000" b="1" i="1" dirty="0"/>
              <a:t>», является обязательным к заполнению, в отношении юридического лица, у которого отсутствуют ИНН/ОГРН, по мнению ФГБУ «ФКП Росреестра», в соответствующих строках данного элемента допускается указание в </a:t>
            </a:r>
            <a:r>
              <a:rPr lang="ru-RU" sz="2000" b="1" i="1" dirty="0" smtClean="0"/>
              <a:t>качестве:</a:t>
            </a:r>
          </a:p>
          <a:p>
            <a:pPr marL="342900" indent="-342900" algn="ctr">
              <a:buFontTx/>
              <a:buChar char="-"/>
            </a:pPr>
            <a:r>
              <a:rPr lang="ru-RU" sz="2000" b="1" i="1" dirty="0" smtClean="0"/>
              <a:t>ИНН </a:t>
            </a:r>
            <a:r>
              <a:rPr lang="ru-RU" sz="2000" b="1" i="1" dirty="0"/>
              <a:t>«</a:t>
            </a:r>
            <a:r>
              <a:rPr lang="ru-RU" sz="2000" b="1" i="1" dirty="0" smtClean="0"/>
              <a:t>1111111111»,</a:t>
            </a:r>
          </a:p>
          <a:p>
            <a:pPr marL="342900" indent="-342900" algn="ctr">
              <a:buFontTx/>
              <a:buChar char="-"/>
            </a:pPr>
            <a:r>
              <a:rPr lang="ru-RU" sz="2000" b="1" i="1" dirty="0" smtClean="0"/>
              <a:t>ОГРН «</a:t>
            </a:r>
            <a:r>
              <a:rPr lang="ru-RU" sz="2000" b="1" i="1" dirty="0"/>
              <a:t>1111111111111», </a:t>
            </a:r>
            <a:endParaRPr lang="ru-RU" sz="2000" b="1" i="1" dirty="0" smtClean="0"/>
          </a:p>
          <a:p>
            <a:pPr marL="342900" indent="-342900" algn="ctr">
              <a:buFontTx/>
              <a:buChar char="-"/>
            </a:pPr>
            <a:r>
              <a:rPr lang="ru-RU" sz="2000" b="1" i="1" dirty="0" smtClean="0"/>
              <a:t>при </a:t>
            </a:r>
            <a:r>
              <a:rPr lang="ru-RU" sz="2000" b="1" i="1" dirty="0"/>
              <a:t>условии </a:t>
            </a:r>
            <a:r>
              <a:rPr lang="ru-RU" sz="2000" b="1" i="1" u="sng" dirty="0"/>
              <a:t>обязательного описания в разделе межевого/технического плана «Заключение кадастрового инженера» причины такого заполнения </a:t>
            </a:r>
            <a:r>
              <a:rPr lang="ru-RU" sz="2000" b="1" i="1" dirty="0"/>
              <a:t>ИНН/ОГРН.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352" y="3186251"/>
            <a:ext cx="8604448" cy="33214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0" y="0"/>
            <a:ext cx="4572000" cy="2060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ФГБУ «ФКП Росреестра» от 12.01.2016 г. N 10-0018-КЛ  «О заполнении в МП/ТП  ИНН и ОГРН для иностранных юридических лиц, у которых они отсутствуют»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701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Clients&gt;</a:t>
            </a:r>
          </a:p>
          <a:p>
            <a:r>
              <a:rPr lang="en-US" dirty="0" smtClean="0"/>
              <a:t>        &lt;Client&gt;</a:t>
            </a:r>
          </a:p>
          <a:p>
            <a:r>
              <a:rPr lang="en-US" dirty="0" smtClean="0"/>
              <a:t>          &lt;Organization&gt;</a:t>
            </a:r>
          </a:p>
          <a:p>
            <a:r>
              <a:rPr lang="ru-RU" dirty="0" smtClean="0"/>
              <a:t>            &lt;</a:t>
            </a:r>
            <a:r>
              <a:rPr lang="ru-RU" dirty="0" err="1" smtClean="0"/>
              <a:t>Name</a:t>
            </a:r>
            <a:r>
              <a:rPr lang="ru-RU" dirty="0" smtClean="0"/>
              <a:t>&gt;ООО «СЕРВИС»&lt;/</a:t>
            </a:r>
            <a:r>
              <a:rPr lang="ru-RU" dirty="0" err="1" smtClean="0"/>
              <a:t>Name</a:t>
            </a:r>
            <a:r>
              <a:rPr lang="ru-RU" dirty="0" smtClean="0"/>
              <a:t>&gt;</a:t>
            </a:r>
          </a:p>
          <a:p>
            <a:r>
              <a:rPr lang="en-US" b="1" dirty="0" smtClean="0"/>
              <a:t>            &lt;INN&gt;</a:t>
            </a:r>
            <a:r>
              <a:rPr lang="ru-RU" b="1" dirty="0" smtClean="0"/>
              <a:t>11111</a:t>
            </a:r>
            <a:r>
              <a:rPr lang="en-US" b="1" dirty="0" smtClean="0"/>
              <a:t>1</a:t>
            </a:r>
            <a:r>
              <a:rPr lang="ru-RU" b="1" dirty="0" smtClean="0"/>
              <a:t>1111</a:t>
            </a:r>
            <a:r>
              <a:rPr lang="en-US" b="1" dirty="0" smtClean="0"/>
              <a:t>&lt;/INN&gt;</a:t>
            </a:r>
          </a:p>
          <a:p>
            <a:r>
              <a:rPr lang="en-US" b="1" dirty="0" smtClean="0"/>
              <a:t>            &lt;OGRN&gt;1</a:t>
            </a:r>
            <a:r>
              <a:rPr lang="ru-RU" b="1" dirty="0" smtClean="0"/>
              <a:t>111111111111</a:t>
            </a:r>
            <a:r>
              <a:rPr lang="en-US" b="1" dirty="0" smtClean="0"/>
              <a:t>&lt;/OGRN&gt;</a:t>
            </a:r>
          </a:p>
          <a:p>
            <a:r>
              <a:rPr lang="en-US" dirty="0" smtClean="0"/>
              <a:t>          &lt;/Organization&gt;</a:t>
            </a:r>
          </a:p>
          <a:p>
            <a:r>
              <a:rPr lang="en-US" dirty="0" smtClean="0"/>
              <a:t>        &lt;/Client&gt;</a:t>
            </a:r>
          </a:p>
          <a:p>
            <a:r>
              <a:rPr lang="en-US" dirty="0" smtClean="0"/>
              <a:t>      &lt;/Clients&gt;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352" y="327010"/>
            <a:ext cx="4489648" cy="25853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9407438">
            <a:off x="4243863" y="1621691"/>
            <a:ext cx="1205880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6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94520" y="341784"/>
            <a:ext cx="7149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Письмо Росреестра от 22.09.2015 № 14-09198/15 «Об учете изменений сведений о правах (Постоянное бессрочное пользование, Пожизненное наследуемое владение) не зарегистрированных в ЕГРП»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352" y="1484784"/>
            <a:ext cx="87381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mtClean="0"/>
              <a:t>	</a:t>
            </a:r>
            <a:r>
              <a:rPr lang="ru-RU" b="1" i="1" dirty="0" smtClean="0"/>
              <a:t> И</a:t>
            </a:r>
            <a:r>
              <a:rPr lang="x-none" b="1" i="1" smtClean="0"/>
              <a:t>сполнительный орган государственной власти или орган местного самоуправления, обязан </a:t>
            </a:r>
            <a:r>
              <a:rPr lang="x-none" b="1" i="1" u="sng" smtClean="0"/>
              <a:t>сообщить об отказе от права на земельный участок, право на который не было ранее зарегистрировано в </a:t>
            </a:r>
            <a:r>
              <a:rPr lang="ru-RU" b="1" i="1" u="sng" dirty="0" smtClean="0"/>
              <a:t>ЕГРП</a:t>
            </a:r>
            <a:r>
              <a:rPr lang="x-none" b="1" i="1" smtClean="0"/>
              <a:t>, в налоговый орган по месту нахождения такого земельного участка и в орган, осуществляющий деятельность по ведению государственного кадастра недвижимости, в недельный срок со дня принятия решения, указанного в пункте 4 статьи 53 ЗК РФ.</a:t>
            </a:r>
            <a:endParaRPr lang="ru-RU" b="1" i="1" dirty="0" smtClean="0"/>
          </a:p>
          <a:p>
            <a:pPr algn="ctr"/>
            <a:r>
              <a:rPr lang="x-none" b="1" i="1" smtClean="0"/>
              <a:t>	</a:t>
            </a:r>
            <a:r>
              <a:rPr lang="ru-RU" b="1" i="1" dirty="0" smtClean="0"/>
              <a:t>При</a:t>
            </a:r>
            <a:r>
              <a:rPr lang="x-none" b="1" i="1" smtClean="0"/>
              <a:t> государственной регистрации в </a:t>
            </a:r>
            <a:r>
              <a:rPr lang="ru-RU" b="1" i="1" dirty="0" smtClean="0"/>
              <a:t>ЕГРП</a:t>
            </a:r>
            <a:r>
              <a:rPr lang="x-none" b="1" i="1" smtClean="0"/>
              <a:t> вещного права или ограничения (обременения) права, сведения о котором внесены в реестр объектов недвижимости в соответствии с подпунктом 4 и абзацем вторым подпункта 5 пункта 8 Порядка, в том числе при государственной регистрации прекращения таких прав в связи с их переходом, </a:t>
            </a:r>
            <a:r>
              <a:rPr lang="x-none" b="1" i="1" u="sng" smtClean="0"/>
              <a:t>таким сведениям присваивается статус «архивные».</a:t>
            </a:r>
            <a:endParaRPr lang="ru-RU" b="1" i="1" u="sng" dirty="0" smtClean="0"/>
          </a:p>
          <a:p>
            <a:pPr algn="ctr"/>
            <a:r>
              <a:rPr lang="x-none" b="1" i="1" smtClean="0"/>
              <a:t>	</a:t>
            </a:r>
            <a:r>
              <a:rPr lang="ru-RU" b="1" i="1" dirty="0" smtClean="0"/>
              <a:t>О</a:t>
            </a:r>
            <a:r>
              <a:rPr lang="x-none" b="1" i="1" smtClean="0"/>
              <a:t>существлять присвоение статуса «архивные» сведениям государственного кадастра недвижимости о праве постоянного (бессрочного) пользования или праве пожизненного наследуемого владения при поступлении в орган кадастрового учета информации (решения) о прекращении такого права от уполномоченного органа</a:t>
            </a:r>
            <a:r>
              <a:rPr lang="x-none" b="1" smtClean="0"/>
              <a:t>.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352" y="1340767"/>
            <a:ext cx="8882136" cy="49453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63688" y="5517233"/>
            <a:ext cx="6120680" cy="1340768"/>
          </a:xfrm>
          <a:prstGeom prst="roundRect">
            <a:avLst/>
          </a:prstGeom>
          <a:solidFill>
            <a:srgbClr val="C00000">
              <a:alpha val="12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219824"/>
            <a:ext cx="1907704" cy="501651"/>
          </a:xfrm>
        </p:spPr>
        <p:txBody>
          <a:bodyPr/>
          <a:lstStyle/>
          <a:p>
            <a:r>
              <a:rPr lang="ru-RU" dirty="0" smtClean="0"/>
              <a:t>Филиал ФГБУ "ФКП Росреестра" по Ленинградской области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6622-1A94-4F8D-8678-2F061C2AC95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0"/>
            <a:ext cx="79563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Росреестра от 19.01.2016 № 14-исх/00446-ГЕ/16 </a:t>
            </a:r>
          </a:p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 документах, на основании которых можно указывать сведения о координатах ЗУ в межевом плане»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08720"/>
            <a:ext cx="903649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mtClean="0"/>
              <a:t>	</a:t>
            </a:r>
            <a:r>
              <a:rPr lang="ru-RU" b="1" i="1" dirty="0" smtClean="0"/>
              <a:t> Для  подготовки межевого плана используются</a:t>
            </a:r>
          </a:p>
          <a:p>
            <a:pPr algn="ctr"/>
            <a:r>
              <a:rPr lang="ru-RU" b="1" i="1" dirty="0" smtClean="0"/>
              <a:t> (согласно пункту 22 Требований  к подготовке межевого плана):</a:t>
            </a:r>
          </a:p>
          <a:p>
            <a:pPr algn="ctr"/>
            <a:endParaRPr lang="ru-RU" b="1" i="1" dirty="0" smtClean="0"/>
          </a:p>
          <a:p>
            <a:pPr indent="361950">
              <a:buFont typeface="Wingdings" pitchFamily="2" charset="2"/>
              <a:buChar char="Ø"/>
            </a:pPr>
            <a:r>
              <a:rPr lang="ru-RU" sz="1600" b="1" dirty="0" smtClean="0"/>
              <a:t>документы градостроительного зонирования (правила землепользования и застройки);</a:t>
            </a:r>
          </a:p>
          <a:p>
            <a:pPr indent="361950">
              <a:buFont typeface="Wingdings" pitchFamily="2" charset="2"/>
              <a:buChar char="Ø"/>
            </a:pPr>
            <a:r>
              <a:rPr lang="ru-RU" sz="1600" b="1" dirty="0" smtClean="0"/>
              <a:t>нормативные правовые акты, устанавливающие предельные (максимальные и минимальные) размеры земельных участков;</a:t>
            </a:r>
          </a:p>
          <a:p>
            <a:pPr indent="361950">
              <a:buFont typeface="Wingdings" pitchFamily="2" charset="2"/>
              <a:buChar char="Ø"/>
            </a:pPr>
            <a:r>
              <a:rPr lang="ru-RU" sz="1600" b="1" dirty="0" smtClean="0"/>
              <a:t>документация по планировке территории (проекты межевания территорий); </a:t>
            </a:r>
          </a:p>
          <a:p>
            <a:pPr indent="361950">
              <a:buFont typeface="Wingdings" pitchFamily="2" charset="2"/>
              <a:buChar char="Ø"/>
            </a:pPr>
            <a:r>
              <a:rPr lang="ru-RU" sz="1600" b="1" dirty="0" smtClean="0"/>
              <a:t>документы, определяющие (определявшие) в соответствии с законодательством Российской Федерации местоположение границ земельного участка (земельных участков) при его образовании;</a:t>
            </a:r>
          </a:p>
          <a:p>
            <a:pPr indent="361950">
              <a:buFont typeface="Wingdings" pitchFamily="2" charset="2"/>
              <a:buChar char="Ø"/>
            </a:pPr>
            <a:r>
              <a:rPr lang="ru-RU" sz="1600" b="1" dirty="0" smtClean="0"/>
              <a:t>утвержденные в установленном порядке схемы расположения земельного участка или земельных участков на кадастровом плане территории, проекты организации и застройки территорий садоводческих, огороднических или дачных некоммерческих объединений граждан, проекты перераспределения сельскохозяйственных угодий и иных земель с/</a:t>
            </a:r>
            <a:r>
              <a:rPr lang="ru-RU" sz="1600" b="1" dirty="0" err="1" smtClean="0"/>
              <a:t>х</a:t>
            </a:r>
            <a:r>
              <a:rPr lang="ru-RU" sz="1600" b="1" dirty="0" smtClean="0"/>
              <a:t> назначения;</a:t>
            </a:r>
          </a:p>
          <a:p>
            <a:pPr indent="361950">
              <a:buFont typeface="Wingdings" pitchFamily="2" charset="2"/>
              <a:buChar char="Ø"/>
            </a:pPr>
            <a:r>
              <a:rPr lang="ru-RU" sz="1600" b="1" dirty="0" smtClean="0"/>
              <a:t>утвержденные в установленном порядке материалы лесоустройства; </a:t>
            </a:r>
          </a:p>
          <a:p>
            <a:pPr indent="361950">
              <a:buFont typeface="Wingdings" pitchFamily="2" charset="2"/>
              <a:buChar char="Ø"/>
            </a:pPr>
            <a:r>
              <a:rPr lang="ru-RU" sz="1600" b="1" dirty="0" smtClean="0"/>
              <a:t>решения о предварительном согласовании предоставления земельных участков, решения о предоставлении земельных участков, иные документы о правах на земельные участки;</a:t>
            </a:r>
          </a:p>
          <a:p>
            <a:pPr indent="361950">
              <a:buFont typeface="Wingdings" pitchFamily="2" charset="2"/>
              <a:buChar char="Ø"/>
            </a:pPr>
            <a:r>
              <a:rPr lang="ru-RU" sz="1600" b="1" dirty="0" smtClean="0"/>
              <a:t>вступившие в законную силу судебные акты; иные предусмотренные законодательством документы</a:t>
            </a:r>
            <a:r>
              <a:rPr lang="ru-RU" sz="2000" b="1" dirty="0" smtClean="0">
                <a:solidFill>
                  <a:srgbClr val="FF0000"/>
                </a:solidFill>
              </a:rPr>
              <a:t>*</a:t>
            </a:r>
            <a:r>
              <a:rPr lang="ru-RU" sz="1600" b="1" dirty="0" smtClean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908720"/>
            <a:ext cx="8352928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907704" y="5459592"/>
            <a:ext cx="5868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*</a:t>
            </a:r>
            <a:r>
              <a:rPr kumimoji="0" lang="ru-RU" sz="1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Если, судебными актами не определено местоположение границ земельных участков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(в них отсутствуют, в том числе сведения о координатах характерных точек границ земельных участков), то </a:t>
            </a:r>
            <a:r>
              <a:rPr kumimoji="0" lang="ru-RU" sz="1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в состав межевого плана подлежат включению документы, определяющие местоположение границ образуемого земельного участка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 в соответствии с частью 10 статьи 38 Закона о кадастре, пунктом 22 Требований к подготовке межевого плана.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12082</TotalTime>
  <Words>2316</Words>
  <Application>Microsoft Office PowerPoint</Application>
  <PresentationFormat>Экран (4:3)</PresentationFormat>
  <Paragraphs>261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1_Тема1</vt:lpstr>
      <vt:lpstr>Acrobat Document</vt:lpstr>
      <vt:lpstr>Слайд 1</vt:lpstr>
      <vt:lpstr>Слайд 2</vt:lpstr>
      <vt:lpstr>1. Разъяснительные письма в сфере кадастрового учета объектов недвижимости за январь-февраль 2016 года </vt:lpstr>
      <vt:lpstr>Разъяснительные письма за январь-февраль 2016 года </vt:lpstr>
      <vt:lpstr>Разъяснительные письма за январь-февраль 2016 года </vt:lpstr>
      <vt:lpstr>Слайд 6</vt:lpstr>
      <vt:lpstr>Слайд 7</vt:lpstr>
      <vt:lpstr>Слайд 8</vt:lpstr>
      <vt:lpstr>Слайд 9</vt:lpstr>
      <vt:lpstr>2. Подача заявления  о постановке на ГКУ посредством Портала Росреестра</vt:lpstr>
      <vt:lpstr>Слайд 11</vt:lpstr>
      <vt:lpstr>Слайд 12</vt:lpstr>
      <vt:lpstr>Постановка на кадастровый учет - Подать заявление о постановке на кадастровый учет</vt:lpstr>
      <vt:lpstr>Заполнить форму заявления</vt:lpstr>
      <vt:lpstr>Слайд 15</vt:lpstr>
      <vt:lpstr>Слайд 16</vt:lpstr>
      <vt:lpstr>Слайд 17</vt:lpstr>
      <vt:lpstr>Слайд 18</vt:lpstr>
      <vt:lpstr>Слайд 19</vt:lpstr>
      <vt:lpstr>3. Адрес объекта недвижимости в соответствии с Федеральной информационной адресной системой (ФИАС)</vt:lpstr>
      <vt:lpstr>Слайд 21</vt:lpstr>
      <vt:lpstr>Слайд 22</vt:lpstr>
      <vt:lpstr>Слайд 23</vt:lpstr>
      <vt:lpstr>4. Требования к точности и методам определения координат характерных точек границ земельного участка</vt:lpstr>
      <vt:lpstr>Приказ Минэкономразвития России от 17.08.2012 № 518 «О требованиях к точности и методам определения координат характерных точек границ земельного участка, а также контура здания,  сооружения или объекта незавершенного строительства на земельном участке» </vt:lpstr>
      <vt:lpstr>Приказ Минэкономразвития России от 17.08.2012 № 518 «О требованиях к точности и методам определения координат характерных точек границ земельного участка, а также контура здания,  сооружения или объекта незавершенного строительства на земельном участке» </vt:lpstr>
      <vt:lpstr>Приказ Минэкономразвития России от 17.08.2012 № 518 «О требованиях к точности и методам определения координат характерных точек границ земельного участка, а также контура здания,  сооружения или объекта незавершенного строительства на земельном участке» </vt:lpstr>
      <vt:lpstr>5. Предоставлении схемы расположения земельного участка или земельных участков на кадастровом плане территории  на бумажном носителе</vt:lpstr>
      <vt:lpstr>Слайд 29</vt:lpstr>
      <vt:lpstr>Схема расположения может изготавливаться в форме документа на бумажном носителе только в случае выбора таковой формы физическим лицом, которому будет предоставлен образуемый земельный участок без торгов (часть 9 статьи 11.10 ЗК РФ)</vt:lpstr>
      <vt:lpstr>6. Постановка на ГКУ земельных участков,  образованных путем выдела</vt:lpstr>
      <vt:lpstr>     </vt:lpstr>
      <vt:lpstr>Слайд 33</vt:lpstr>
      <vt:lpstr>Пример схемы перераспределения земель в текстовом виде</vt:lpstr>
      <vt:lpstr>Слайд 35</vt:lpstr>
      <vt:lpstr>Пример Плана земель хозяйства в графическом виде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Ганина Дина Александровна</dc:creator>
  <cp:lastModifiedBy>baranovalv</cp:lastModifiedBy>
  <cp:revision>1470</cp:revision>
  <cp:lastPrinted>2013-09-23T14:18:02Z</cp:lastPrinted>
  <dcterms:created xsi:type="dcterms:W3CDTF">2013-09-04T07:09:14Z</dcterms:created>
  <dcterms:modified xsi:type="dcterms:W3CDTF">2016-03-11T10:03:54Z</dcterms:modified>
</cp:coreProperties>
</file>