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70" r:id="rId14"/>
    <p:sldId id="271" r:id="rId15"/>
    <p:sldId id="284" r:id="rId16"/>
    <p:sldId id="272" r:id="rId17"/>
    <p:sldId id="277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04" autoAdjust="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6663812249317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3-4AB3-BC62-5723D3C2B9AB}"/>
                </c:ext>
              </c:extLst>
            </c:dLbl>
            <c:dLbl>
              <c:idx val="1"/>
              <c:layout>
                <c:manualLayout>
                  <c:x val="5.4166666666666669E-2"/>
                  <c:y val="-0.36397274123509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3-4AB3-BC62-5723D3C2B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3-4AB3-BC62-5723D3C2B9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5313-4AB3-BC62-5723D3C2B9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5313-4AB3-BC62-5723D3C2B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33120"/>
        <c:axId val="67343104"/>
        <c:axId val="0"/>
      </c:bar3DChart>
      <c:catAx>
        <c:axId val="673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baseline="0"/>
            </a:pPr>
            <a:endParaRPr lang="ru-RU"/>
          </a:p>
        </c:txPr>
        <c:crossAx val="67343104"/>
        <c:crosses val="autoZero"/>
        <c:auto val="1"/>
        <c:lblAlgn val="ctr"/>
        <c:lblOffset val="100"/>
        <c:noMultiLvlLbl val="0"/>
      </c:catAx>
      <c:valAx>
        <c:axId val="6734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733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0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8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3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8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4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8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0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8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0BA9-99E6-4B00-9BA9-D847BB667575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83E4-C0B9-42CD-8519-F50EA032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6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pytkks.ru/sites/default/files/pechat_proektov.jpg">
            <a:extLst>
              <a:ext uri="{FF2B5EF4-FFF2-40B4-BE49-F238E27FC236}">
                <a16:creationId xmlns:a16="http://schemas.microsoft.com/office/drawing/2014/main" id="{8009B12F-5781-4AEB-9B74-D56A7582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1450" y="1190951"/>
            <a:ext cx="9007599" cy="3378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ИЗМЕНЕНИЯ В ЗАКОНОДАТЕЛЬСТВЕ                  О КАДАСТРОВОЙ ДЕЯТЕЛЬНОСТИ                        И ГОСУДАРСТВЕННОЙ РЕГИСТРАЦИИ НЕДВИЖИМОСТИ</a:t>
            </a:r>
            <a:endParaRPr lang="ru-RU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878" y="-118753"/>
            <a:ext cx="2332526" cy="2873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55FCCE-7772-40A3-8A71-B319C9B88393}"/>
              </a:ext>
            </a:extLst>
          </p:cNvPr>
          <p:cNvSpPr txBox="1"/>
          <p:nvPr/>
        </p:nvSpPr>
        <p:spPr>
          <a:xfrm>
            <a:off x="4975762" y="5264591"/>
            <a:ext cx="597328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Georgia" panose="02040502050405020303" pitchFamily="18" charset="0"/>
              </a:rPr>
              <a:t>СУВОРОВА АЛЁНА АНДРЕЕВНА </a:t>
            </a:r>
          </a:p>
          <a:p>
            <a:pPr algn="r"/>
            <a:r>
              <a:rPr lang="ru-RU" sz="2000" dirty="0">
                <a:latin typeface="Georgia" panose="02040502050405020303" pitchFamily="18" charset="0"/>
              </a:rPr>
              <a:t>начальник Департамента по экспертно-методической работе Ассоциации СРО «БОКИ»</a:t>
            </a:r>
          </a:p>
        </p:txBody>
      </p:sp>
    </p:spTree>
    <p:extLst>
      <p:ext uri="{BB962C8B-B14F-4D97-AF65-F5344CB8AC3E}">
        <p14:creationId xmlns:p14="http://schemas.microsoft.com/office/powerpoint/2010/main" val="133854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BABC01-4B8D-4B01-A8EC-2D43D221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9163" r="6933" b="9180"/>
          <a:stretch/>
        </p:blipFill>
        <p:spPr>
          <a:xfrm>
            <a:off x="9413798" y="3895107"/>
            <a:ext cx="2335185" cy="1595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5" y="1"/>
            <a:ext cx="1533789" cy="18897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79E19-8AF0-4A48-85DE-09DEE73AC6DF}"/>
              </a:ext>
            </a:extLst>
          </p:cNvPr>
          <p:cNvSpPr txBox="1"/>
          <p:nvPr/>
        </p:nvSpPr>
        <p:spPr>
          <a:xfrm>
            <a:off x="2654576" y="1825968"/>
            <a:ext cx="6655680" cy="156966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Часть 7 определяет перечень документов, подтверждающий полномочия кадастрового инженера на выполнение ККР.</a:t>
            </a:r>
          </a:p>
          <a:p>
            <a:r>
              <a:rPr lang="ru-RU" sz="2400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EC915B-37C3-4239-B6DD-932F59B85B9B}"/>
              </a:ext>
            </a:extLst>
          </p:cNvPr>
          <p:cNvSpPr/>
          <p:nvPr/>
        </p:nvSpPr>
        <p:spPr>
          <a:xfrm>
            <a:off x="2654575" y="3636358"/>
            <a:ext cx="6655679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Часть 8 устанавливает </a:t>
            </a:r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3-дневный</a:t>
            </a:r>
            <a:r>
              <a:rPr lang="ru-RU" sz="2400" b="1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 срок передачи</a:t>
            </a:r>
            <a:r>
              <a:rPr lang="ru-RU" sz="24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 заказчиком ККР утвержденного им карта-плана территории в орган регистрации прав.</a:t>
            </a:r>
          </a:p>
          <a:p>
            <a:endParaRPr lang="ru-RU" sz="2400" dirty="0">
              <a:solidFill>
                <a:schemeClr val="dk1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66CA91C-E459-4466-8AE2-07A5FBA5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98" y="1710924"/>
            <a:ext cx="2159695" cy="179974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8DF6E8-3182-44F0-B021-F766A31C40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9" y="1710924"/>
            <a:ext cx="2159695" cy="161977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A2F7A9-B11C-4EFD-93B7-B6C6E863D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6" y="3510673"/>
            <a:ext cx="1780230" cy="17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7" y="37304"/>
            <a:ext cx="1426911" cy="175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2396C-526F-482C-A8A3-3444D3D538AA}"/>
              </a:ext>
            </a:extLst>
          </p:cNvPr>
          <p:cNvSpPr txBox="1"/>
          <p:nvPr/>
        </p:nvSpPr>
        <p:spPr>
          <a:xfrm>
            <a:off x="1878893" y="409225"/>
            <a:ext cx="803554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Ст. 42.7. Порядок извещения о начале выполнения ККР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32056B7-59A3-4681-AE9F-D5B00C121EA5}"/>
              </a:ext>
            </a:extLst>
          </p:cNvPr>
          <p:cNvSpPr/>
          <p:nvPr/>
        </p:nvSpPr>
        <p:spPr>
          <a:xfrm>
            <a:off x="1311951" y="1728624"/>
            <a:ext cx="170379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67735-36E9-4EBA-BED9-FEEF91CE9A4C}"/>
              </a:ext>
            </a:extLst>
          </p:cNvPr>
          <p:cNvSpPr txBox="1"/>
          <p:nvPr/>
        </p:nvSpPr>
        <p:spPr>
          <a:xfrm>
            <a:off x="1311952" y="2086586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ИЗВЕЩЕНИЕ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EDD06-8261-452E-8A0C-97CACEDD8BBD}"/>
              </a:ext>
            </a:extLst>
          </p:cNvPr>
          <p:cNvSpPr txBox="1"/>
          <p:nvPr/>
        </p:nvSpPr>
        <p:spPr>
          <a:xfrm>
            <a:off x="3646408" y="1853565"/>
            <a:ext cx="195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ОРГАН РЕГИСТРАЦИИ ПРАВ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E487EF2-7E4F-4637-B4BB-83A4749A7D12}"/>
              </a:ext>
            </a:extLst>
          </p:cNvPr>
          <p:cNvSpPr/>
          <p:nvPr/>
        </p:nvSpPr>
        <p:spPr>
          <a:xfrm>
            <a:off x="3649233" y="1782146"/>
            <a:ext cx="1954661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E6D1840-720E-401E-AC36-9BFE4203BA45}"/>
              </a:ext>
            </a:extLst>
          </p:cNvPr>
          <p:cNvSpPr/>
          <p:nvPr/>
        </p:nvSpPr>
        <p:spPr>
          <a:xfrm>
            <a:off x="6175817" y="1569314"/>
            <a:ext cx="2138044" cy="1649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E8324-B474-4056-8A10-571BF255B3A0}"/>
              </a:ext>
            </a:extLst>
          </p:cNvPr>
          <p:cNvSpPr txBox="1"/>
          <p:nvPr/>
        </p:nvSpPr>
        <p:spPr>
          <a:xfrm>
            <a:off x="6175816" y="1857347"/>
            <a:ext cx="212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РАЗМЕЩЕНИЕ НА САЙТЕ И КАДАСТРОВЫХ КАРТАХ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9A34790-CA1D-4EEE-95F1-4C72E03FC128}"/>
              </a:ext>
            </a:extLst>
          </p:cNvPr>
          <p:cNvSpPr/>
          <p:nvPr/>
        </p:nvSpPr>
        <p:spPr>
          <a:xfrm>
            <a:off x="9187048" y="1614131"/>
            <a:ext cx="2119927" cy="944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BC4A45-A37D-4885-95C4-2B5246D829A6}"/>
              </a:ext>
            </a:extLst>
          </p:cNvPr>
          <p:cNvSpPr txBox="1"/>
          <p:nvPr/>
        </p:nvSpPr>
        <p:spPr>
          <a:xfrm>
            <a:off x="9113223" y="2031393"/>
            <a:ext cx="211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УВЕДОМЛЕНИЕ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49FD002-75FE-4A25-8726-050E22C219E8}"/>
              </a:ext>
            </a:extLst>
          </p:cNvPr>
          <p:cNvSpPr/>
          <p:nvPr/>
        </p:nvSpPr>
        <p:spPr>
          <a:xfrm>
            <a:off x="9007544" y="2959226"/>
            <a:ext cx="251113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F2DA0-0EF7-42F6-8B4E-B93CEF153CFA}"/>
              </a:ext>
            </a:extLst>
          </p:cNvPr>
          <p:cNvSpPr txBox="1"/>
          <p:nvPr/>
        </p:nvSpPr>
        <p:spPr>
          <a:xfrm>
            <a:off x="9231946" y="3171435"/>
            <a:ext cx="2045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ЗАКАЗЧИК И ИСПОЛНИТЕЛЬ ККР</a:t>
            </a:r>
          </a:p>
        </p:txBody>
      </p:sp>
      <p:pic>
        <p:nvPicPr>
          <p:cNvPr id="19" name="Picture 14" descr="https://img-fotki.yandex.ru/get/5814/102699435.c17/0_fd9f9_c32b3bf5_L.png">
            <a:extLst>
              <a:ext uri="{FF2B5EF4-FFF2-40B4-BE49-F238E27FC236}">
                <a16:creationId xmlns:a16="http://schemas.microsoft.com/office/drawing/2014/main" id="{519AE6BB-FE32-49EE-B0BC-545F9EDA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05" y="1731510"/>
            <a:ext cx="882729" cy="1202764"/>
          </a:xfrm>
          <a:prstGeom prst="rect">
            <a:avLst/>
          </a:prstGeom>
          <a:noFill/>
        </p:spPr>
      </p:pic>
      <p:pic>
        <p:nvPicPr>
          <p:cNvPr id="20" name="Picture 6" descr="https://mogu-pisat.ru/upload/iblock/f9e/3_10.png">
            <a:extLst>
              <a:ext uri="{FF2B5EF4-FFF2-40B4-BE49-F238E27FC236}">
                <a16:creationId xmlns:a16="http://schemas.microsoft.com/office/drawing/2014/main" id="{8FE61B44-F544-4F6D-A7C8-910C5D71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1114">
            <a:off x="3075582" y="2076759"/>
            <a:ext cx="588945" cy="588945"/>
          </a:xfrm>
          <a:prstGeom prst="rect">
            <a:avLst/>
          </a:prstGeom>
          <a:noFill/>
        </p:spPr>
      </p:pic>
      <p:pic>
        <p:nvPicPr>
          <p:cNvPr id="22" name="Picture 6" descr="https://mogu-pisat.ru/upload/iblock/f9e/3_10.png">
            <a:extLst>
              <a:ext uri="{FF2B5EF4-FFF2-40B4-BE49-F238E27FC236}">
                <a16:creationId xmlns:a16="http://schemas.microsoft.com/office/drawing/2014/main" id="{E324604F-82D1-41B4-BAC5-AA26D360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4028">
            <a:off x="8397508" y="1975938"/>
            <a:ext cx="588945" cy="588945"/>
          </a:xfrm>
          <a:prstGeom prst="rect">
            <a:avLst/>
          </a:prstGeom>
          <a:noFill/>
        </p:spPr>
      </p:pic>
      <p:pic>
        <p:nvPicPr>
          <p:cNvPr id="25" name="Picture 10" descr="https://kwork.ru/pics/t3/18/72006-1.jpg">
            <a:extLst>
              <a:ext uri="{FF2B5EF4-FFF2-40B4-BE49-F238E27FC236}">
                <a16:creationId xmlns:a16="http://schemas.microsoft.com/office/drawing/2014/main" id="{86016C6D-845B-466C-BB91-C41FBDCC2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41847" b="10957"/>
          <a:stretch>
            <a:fillRect/>
          </a:stretch>
        </p:blipFill>
        <p:spPr bwMode="auto">
          <a:xfrm>
            <a:off x="8352406" y="1404950"/>
            <a:ext cx="686993" cy="700733"/>
          </a:xfrm>
          <a:prstGeom prst="rect">
            <a:avLst/>
          </a:prstGeom>
          <a:noFill/>
        </p:spPr>
      </p:pic>
      <p:pic>
        <p:nvPicPr>
          <p:cNvPr id="26" name="Picture 6" descr="https://mogu-pisat.ru/upload/iblock/f9e/3_10.png">
            <a:extLst>
              <a:ext uri="{FF2B5EF4-FFF2-40B4-BE49-F238E27FC236}">
                <a16:creationId xmlns:a16="http://schemas.microsoft.com/office/drawing/2014/main" id="{A9062A96-FD1F-4190-9D0E-104E9E4D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1114">
            <a:off x="5602191" y="2098690"/>
            <a:ext cx="588945" cy="588945"/>
          </a:xfrm>
          <a:prstGeom prst="rect">
            <a:avLst/>
          </a:prstGeom>
          <a:noFill/>
        </p:spPr>
      </p:pic>
      <p:pic>
        <p:nvPicPr>
          <p:cNvPr id="27" name="Picture 6" descr="https://mogu-pisat.ru/upload/iblock/f9e/3_10.png">
            <a:extLst>
              <a:ext uri="{FF2B5EF4-FFF2-40B4-BE49-F238E27FC236}">
                <a16:creationId xmlns:a16="http://schemas.microsoft.com/office/drawing/2014/main" id="{1E28F9B0-2354-4C73-B9FA-C1809678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65701">
            <a:off x="9835237" y="2531046"/>
            <a:ext cx="460749" cy="58894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57D165-C13E-403D-BC92-EA6DFC264563}"/>
              </a:ext>
            </a:extLst>
          </p:cNvPr>
          <p:cNvSpPr/>
          <p:nvPr/>
        </p:nvSpPr>
        <p:spPr>
          <a:xfrm>
            <a:off x="275427" y="4243983"/>
            <a:ext cx="11659274" cy="236212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при наличии в органе регистрации прав информации о выполнении на территории определенного кадастрового квартала ККР             уведомляет по эл. почте заказчика и исполнителя ККР:</a:t>
            </a:r>
          </a:p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- о поступлении заявления об осуществлении ГКУ образуемых земельных участков, либо учете изменений земельных участков, расположенных на территории ККР, </a:t>
            </a:r>
          </a:p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- о результатах рассмотрения указанного заявления, </a:t>
            </a:r>
          </a:p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- а также о кадастровом инженере, подготовившем представленный с заявлением межевой план.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017059-03BF-4CA9-928C-1EA5F668FC0D}"/>
              </a:ext>
            </a:extLst>
          </p:cNvPr>
          <p:cNvSpPr/>
          <p:nvPr/>
        </p:nvSpPr>
        <p:spPr>
          <a:xfrm>
            <a:off x="914251" y="3291990"/>
            <a:ext cx="766748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16 статьи 41 и часть 7 статьи 43 218-ФЗ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37D6594-C893-4672-B740-C36B1251C63F}"/>
              </a:ext>
            </a:extLst>
          </p:cNvPr>
          <p:cNvSpPr/>
          <p:nvPr/>
        </p:nvSpPr>
        <p:spPr>
          <a:xfrm>
            <a:off x="3429328" y="4568996"/>
            <a:ext cx="506680" cy="380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0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4E6356-4160-4D31-AEAC-064B86207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4" b="13766"/>
          <a:stretch/>
        </p:blipFill>
        <p:spPr>
          <a:xfrm>
            <a:off x="856649" y="2634607"/>
            <a:ext cx="4681832" cy="2894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6" y="188690"/>
            <a:ext cx="1426911" cy="175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62396C-526F-482C-A8A3-3444D3D538AA}"/>
              </a:ext>
            </a:extLst>
          </p:cNvPr>
          <p:cNvSpPr txBox="1"/>
          <p:nvPr/>
        </p:nvSpPr>
        <p:spPr>
          <a:xfrm>
            <a:off x="1892231" y="526753"/>
            <a:ext cx="803554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Ст. 42.7. Порядок извещения о начале выполнения ККР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85D041-6AE1-437E-A963-666E7A206F87}"/>
              </a:ext>
            </a:extLst>
          </p:cNvPr>
          <p:cNvSpPr/>
          <p:nvPr/>
        </p:nvSpPr>
        <p:spPr>
          <a:xfrm>
            <a:off x="5265349" y="2634606"/>
            <a:ext cx="5754953" cy="289476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извещении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начале выполнения ККР должна быть </a:t>
            </a:r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указана информация,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правообладатели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ЗУ, зданий, сооружений, объектов незавершенного строительства </a:t>
            </a:r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вправе предоставить 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исполнителю имеющиеся у них </a:t>
            </a:r>
            <a:r>
              <a:rPr lang="ru-RU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документы</a:t>
            </a:r>
            <a:r>
              <a:rPr lang="ru-RU" sz="2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отношении неучтенных объектов недвижимости.</a:t>
            </a:r>
            <a:endParaRPr lang="ru-RU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6">
            <a:extLst>
              <a:ext uri="{FF2B5EF4-FFF2-40B4-BE49-F238E27FC236}">
                <a16:creationId xmlns:a16="http://schemas.microsoft.com/office/drawing/2014/main" id="{5A8A2E24-E213-4CE1-8FA9-98D606AD992E}"/>
              </a:ext>
            </a:extLst>
          </p:cNvPr>
          <p:cNvSpPr/>
          <p:nvPr/>
        </p:nvSpPr>
        <p:spPr>
          <a:xfrm>
            <a:off x="1892230" y="1701261"/>
            <a:ext cx="2850903" cy="4909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4</a:t>
            </a:r>
          </a:p>
        </p:txBody>
      </p:sp>
    </p:spTree>
    <p:extLst>
      <p:ext uri="{BB962C8B-B14F-4D97-AF65-F5344CB8AC3E}">
        <p14:creationId xmlns:p14="http://schemas.microsoft.com/office/powerpoint/2010/main" val="1480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1"/>
            <a:ext cx="1384793" cy="1706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E733E4-3059-4EDC-9CC5-48E22BB3470F}"/>
              </a:ext>
            </a:extLst>
          </p:cNvPr>
          <p:cNvSpPr txBox="1"/>
          <p:nvPr/>
        </p:nvSpPr>
        <p:spPr>
          <a:xfrm>
            <a:off x="1691679" y="332657"/>
            <a:ext cx="9494876" cy="1211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Ст. 42.8. Особенности уточнения местоположения границ земельных участков при выполнении ККР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id="{DFF768DC-8287-4868-A63A-B39E2E13B4FF}"/>
              </a:ext>
            </a:extLst>
          </p:cNvPr>
          <p:cNvSpPr/>
          <p:nvPr/>
        </p:nvSpPr>
        <p:spPr>
          <a:xfrm>
            <a:off x="824777" y="2127376"/>
            <a:ext cx="5211839" cy="4356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3CB8E-83B7-4B2F-8525-1574F301B99A}"/>
              </a:ext>
            </a:extLst>
          </p:cNvPr>
          <p:cNvSpPr txBox="1"/>
          <p:nvPr/>
        </p:nvSpPr>
        <p:spPr>
          <a:xfrm>
            <a:off x="1223740" y="2236608"/>
            <a:ext cx="4812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В результате уточнения границ ЗУ получено значение, ПРЕВЫШАЮЩЕЕ данные из ЕГРН:</a:t>
            </a:r>
          </a:p>
          <a:p>
            <a:endParaRPr lang="ru-RU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устанавливается местоположение границ участка и включаются сведения о нем в проект карты-плана территории;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готовится информация о возможности образования ЗУ на территории выполнения ККР, включающую кадастровые номера исходных ЗУ, сведения о способе образования ЗУ, местоположении границ, площади и виде разрешенного использования.</a:t>
            </a:r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694547FC-91B3-471F-8B78-CE7C9AE72865}"/>
              </a:ext>
            </a:extLst>
          </p:cNvPr>
          <p:cNvSpPr/>
          <p:nvPr/>
        </p:nvSpPr>
        <p:spPr>
          <a:xfrm>
            <a:off x="8003968" y="2127376"/>
            <a:ext cx="3182587" cy="43565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882F7-E6E9-4C28-927C-5CA81C623D7C}"/>
              </a:ext>
            </a:extLst>
          </p:cNvPr>
          <p:cNvSpPr txBox="1"/>
          <p:nvPr/>
        </p:nvSpPr>
        <p:spPr>
          <a:xfrm>
            <a:off x="8184706" y="2271393"/>
            <a:ext cx="2857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В результате уточнения границ ЗУ получено значение МЕНЬШЕЕ, чем в ЕГРН (более чем на 10%):</a:t>
            </a:r>
          </a:p>
          <a:p>
            <a:endParaRPr lang="ru-RU" b="1" dirty="0"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сведения о ЗУ включаются в карту-план территории при наличии письменного согласия правообладателя с результатами ККР.</a:t>
            </a:r>
            <a:endParaRPr lang="ru-RU" b="1" dirty="0">
              <a:latin typeface="Georgia" panose="02040502050405020303" pitchFamily="18" charset="0"/>
              <a:cs typeface="Times New Roman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8" name="Picture 4" descr="https://studentaffairscollective.org/wp-content/uploads/2013/11/weigh-copy.png">
            <a:extLst>
              <a:ext uri="{FF2B5EF4-FFF2-40B4-BE49-F238E27FC236}">
                <a16:creationId xmlns:a16="http://schemas.microsoft.com/office/drawing/2014/main" id="{213AFA2F-198E-4C62-ACB3-2B63AD2A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01" y="3141759"/>
            <a:ext cx="2520133" cy="1710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55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7" y="188690"/>
            <a:ext cx="1312784" cy="1617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39298-7E6B-4D5A-AD66-DBCEC65025AA}"/>
              </a:ext>
            </a:extLst>
          </p:cNvPr>
          <p:cNvSpPr txBox="1"/>
          <p:nvPr/>
        </p:nvSpPr>
        <p:spPr>
          <a:xfrm>
            <a:off x="1794537" y="446171"/>
            <a:ext cx="9374610" cy="1109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Ст. 42.10. Порядок согласования местоположения границ земельных участков при выполнении ККР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8544F-F113-4495-A738-120B1C77FD74}"/>
              </a:ext>
            </a:extLst>
          </p:cNvPr>
          <p:cNvSpPr txBox="1"/>
          <p:nvPr/>
        </p:nvSpPr>
        <p:spPr>
          <a:xfrm>
            <a:off x="3123209" y="2172076"/>
            <a:ext cx="8045938" cy="132343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Если объектами ККР являются лесные участки, </a:t>
            </a:r>
          </a:p>
          <a:p>
            <a:r>
              <a:rPr lang="ru-RU" sz="2000" dirty="0"/>
              <a:t>то в состав согласительной комиссии включается  представитель федерального органа исполнительной власти в области лесных отношений (доп. п.2.1. ч.2)</a:t>
            </a:r>
          </a:p>
        </p:txBody>
      </p:sp>
      <p:pic>
        <p:nvPicPr>
          <p:cNvPr id="9" name="Picture 2" descr="https://i.pinimg.com/originals/12/fc/56/12fc5667b8740c62637da424fea2eaa8.png">
            <a:extLst>
              <a:ext uri="{FF2B5EF4-FFF2-40B4-BE49-F238E27FC236}">
                <a16:creationId xmlns:a16="http://schemas.microsoft.com/office/drawing/2014/main" id="{FC291421-C24C-43D5-96EF-56AEBD4C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4537" y="2166892"/>
            <a:ext cx="1036328" cy="132862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3D978E-D505-4B11-BD85-7FD48A963216}"/>
              </a:ext>
            </a:extLst>
          </p:cNvPr>
          <p:cNvSpPr txBox="1"/>
          <p:nvPr/>
        </p:nvSpPr>
        <p:spPr>
          <a:xfrm>
            <a:off x="3123210" y="3973058"/>
            <a:ext cx="8045937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У заинтересованного лица есть </a:t>
            </a:r>
            <a:r>
              <a:rPr lang="ru-RU" sz="2000" b="1" dirty="0"/>
              <a:t>35 дней </a:t>
            </a:r>
            <a:r>
              <a:rPr lang="ru-RU" sz="2000" dirty="0"/>
              <a:t>со дня проведения первого заседания на предоставления возражений относительно местоположения границ ЗУ (ч.14)</a:t>
            </a:r>
          </a:p>
        </p:txBody>
      </p:sp>
      <p:pic>
        <p:nvPicPr>
          <p:cNvPr id="11" name="Picture 4" descr="http://massageschools.com.au/wp-content/uploads/2017/09/stick_figure_stop_back_up_800_clr_6448.png">
            <a:extLst>
              <a:ext uri="{FF2B5EF4-FFF2-40B4-BE49-F238E27FC236}">
                <a16:creationId xmlns:a16="http://schemas.microsoft.com/office/drawing/2014/main" id="{9B651D00-E591-4D7B-A3D6-0AFA67E4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00340" y="3973058"/>
            <a:ext cx="1224721" cy="1318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84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7" y="188690"/>
            <a:ext cx="1312784" cy="1617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39298-7E6B-4D5A-AD66-DBCEC65025AA}"/>
              </a:ext>
            </a:extLst>
          </p:cNvPr>
          <p:cNvSpPr txBox="1"/>
          <p:nvPr/>
        </p:nvSpPr>
        <p:spPr>
          <a:xfrm>
            <a:off x="1416614" y="556262"/>
            <a:ext cx="10090576" cy="923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218-ФЗ «О государственной регистрации недвижимости»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63FE4-38C0-42E3-B9D4-B401077E2B02}"/>
              </a:ext>
            </a:extLst>
          </p:cNvPr>
          <p:cNvSpPr txBox="1"/>
          <p:nvPr/>
        </p:nvSpPr>
        <p:spPr>
          <a:xfrm>
            <a:off x="3211875" y="1885666"/>
            <a:ext cx="8295315" cy="132343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Сроки и дата осуществления ГКУ и ГРП– 15 дней от даты приема органом регистрации прав заявления на осуществление ГКУ </a:t>
            </a:r>
          </a:p>
          <a:p>
            <a:r>
              <a:rPr lang="ru-RU" sz="2000" dirty="0"/>
              <a:t>и внесения сведений на основании подготовленной в результате выполнения ККР карты-плана территории (ст.16 218-ФЗ)</a:t>
            </a:r>
          </a:p>
        </p:txBody>
      </p:sp>
      <p:pic>
        <p:nvPicPr>
          <p:cNvPr id="13" name="Picture 6" descr="https://dontmesswithtaxes.typepad.com/.a/6a00d8345157c669e20192ab2488c6970d-600wi">
            <a:extLst>
              <a:ext uri="{FF2B5EF4-FFF2-40B4-BE49-F238E27FC236}">
                <a16:creationId xmlns:a16="http://schemas.microsoft.com/office/drawing/2014/main" id="{91B02B68-D32D-4574-8166-4FB0AB54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297" y="1939812"/>
            <a:ext cx="1170496" cy="105498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BF591F-D257-4DE2-9B5E-5C62EE449509}"/>
              </a:ext>
            </a:extLst>
          </p:cNvPr>
          <p:cNvSpPr txBox="1"/>
          <p:nvPr/>
        </p:nvSpPr>
        <p:spPr>
          <a:xfrm>
            <a:off x="3211874" y="3455018"/>
            <a:ext cx="8295315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Заказчику ККР по его запросу предоставляются сведения ЕГРН </a:t>
            </a:r>
          </a:p>
          <a:p>
            <a:r>
              <a:rPr lang="ru-RU" sz="2000" dirty="0"/>
              <a:t>в электронном виде в форме кадастрового плана территории кадастрового квартала (ст. 62 ч 16.1, 218 – ФЗ)</a:t>
            </a:r>
          </a:p>
        </p:txBody>
      </p:sp>
      <p:pic>
        <p:nvPicPr>
          <p:cNvPr id="15" name="Picture 14" descr="https://www.socialmediamafia.com/wp-content/uploads/2014/01/bigstock-E-mail-concept-52807180.jpg">
            <a:extLst>
              <a:ext uri="{FF2B5EF4-FFF2-40B4-BE49-F238E27FC236}">
                <a16:creationId xmlns:a16="http://schemas.microsoft.com/office/drawing/2014/main" id="{9A36312D-42B9-4B79-A371-3C72DF07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1" y="3455018"/>
            <a:ext cx="1354218" cy="1015663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936FA-AAB6-4BE3-B2FC-AAAB6AFBA689}"/>
              </a:ext>
            </a:extLst>
          </p:cNvPr>
          <p:cNvSpPr txBox="1"/>
          <p:nvPr/>
        </p:nvSpPr>
        <p:spPr>
          <a:xfrm>
            <a:off x="3211874" y="4746506"/>
            <a:ext cx="8295315" cy="132343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Частью 16.2 установлено, что такие сведения теперь предоставляются и кадастровому инженеру, выполняющему ККР, при представлении им копии документа, на основании которого выполняются ККР.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9DE15CE0-CDF5-46C1-99EE-1BADDF546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7"/>
          <a:stretch/>
        </p:blipFill>
        <p:spPr bwMode="auto">
          <a:xfrm>
            <a:off x="1853225" y="4807527"/>
            <a:ext cx="812640" cy="12624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7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0"/>
            <a:ext cx="1082527" cy="1333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8DDF9-987A-4AF8-A836-F00886E9AAAE}"/>
              </a:ext>
            </a:extLst>
          </p:cNvPr>
          <p:cNvSpPr txBox="1"/>
          <p:nvPr/>
        </p:nvSpPr>
        <p:spPr>
          <a:xfrm>
            <a:off x="1389413" y="403223"/>
            <a:ext cx="3652972" cy="682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Важные новшества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081D4-26F0-4ED7-80F0-83152AA04B87}"/>
              </a:ext>
            </a:extLst>
          </p:cNvPr>
          <p:cNvSpPr txBox="1"/>
          <p:nvPr/>
        </p:nvSpPr>
        <p:spPr>
          <a:xfrm>
            <a:off x="4781954" y="1800132"/>
            <a:ext cx="3519579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/>
              <a:t>информация об адресах правообладателей объектов недвижимости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B5B95-8981-4D0F-BF29-D6B6376010E5}"/>
              </a:ext>
            </a:extLst>
          </p:cNvPr>
          <p:cNvSpPr txBox="1"/>
          <p:nvPr/>
        </p:nvSpPr>
        <p:spPr>
          <a:xfrm>
            <a:off x="1389412" y="5064030"/>
            <a:ext cx="515262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ru-RU" dirty="0"/>
              <a:t>Кадастровый инженер получил право выполнять кадастровые работы для собственных нужд юридического лица,           в котором он работает.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4DEF97-F858-4AFC-A3BC-AA70476FBB78}"/>
              </a:ext>
            </a:extLst>
          </p:cNvPr>
          <p:cNvSpPr/>
          <p:nvPr/>
        </p:nvSpPr>
        <p:spPr>
          <a:xfrm>
            <a:off x="1389413" y="1797927"/>
            <a:ext cx="2451524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заявление </a:t>
            </a:r>
          </a:p>
          <a:p>
            <a:pPr algn="ctr"/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об осуществлении ГКУ / ГРП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4F3C48-5116-466F-AF52-86541EC7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49" y="2898108"/>
            <a:ext cx="1518051" cy="14168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CBC2D3-955D-4560-AD24-BA0CABCC0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20" y="2900400"/>
            <a:ext cx="1432114" cy="14321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1AD2E0-264B-4394-8290-262823D6E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236" y="1792538"/>
            <a:ext cx="1795511" cy="110557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589BC614-62FD-4F20-8A63-F8842E44E759}"/>
              </a:ext>
            </a:extLst>
          </p:cNvPr>
          <p:cNvSpPr/>
          <p:nvPr/>
        </p:nvSpPr>
        <p:spPr>
          <a:xfrm>
            <a:off x="3913154" y="1792538"/>
            <a:ext cx="783772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FDF84A7D-A7B9-4850-A47B-246FC623A102}"/>
              </a:ext>
            </a:extLst>
          </p:cNvPr>
          <p:cNvSpPr/>
          <p:nvPr/>
        </p:nvSpPr>
        <p:spPr>
          <a:xfrm>
            <a:off x="8386561" y="1797927"/>
            <a:ext cx="783772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A77517B-C5D3-4B92-833C-67CDC980E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18" y="3016521"/>
            <a:ext cx="1284145" cy="11853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D096DC-166B-43E5-AA68-A3EAF7B0A0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/>
          <a:stretch/>
        </p:blipFill>
        <p:spPr>
          <a:xfrm>
            <a:off x="6674589" y="4484827"/>
            <a:ext cx="3142641" cy="19026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5CC44C-B2A0-4450-96F0-CBEA25CCCF71}"/>
              </a:ext>
            </a:extLst>
          </p:cNvPr>
          <p:cNvSpPr/>
          <p:nvPr/>
        </p:nvSpPr>
        <p:spPr>
          <a:xfrm>
            <a:off x="1389412" y="1220534"/>
            <a:ext cx="43819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16.3 ст. 62. 218-ФЗ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14914D-95EC-4636-9F5E-8D3C6921E4FF}"/>
              </a:ext>
            </a:extLst>
          </p:cNvPr>
          <p:cNvSpPr/>
          <p:nvPr/>
        </p:nvSpPr>
        <p:spPr>
          <a:xfrm>
            <a:off x="1389412" y="4484827"/>
            <a:ext cx="23487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Ст. 35 221-ФЗ</a:t>
            </a:r>
          </a:p>
        </p:txBody>
      </p:sp>
    </p:spTree>
    <p:extLst>
      <p:ext uri="{BB962C8B-B14F-4D97-AF65-F5344CB8AC3E}">
        <p14:creationId xmlns:p14="http://schemas.microsoft.com/office/powerpoint/2010/main" val="213291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38300" y="1616688"/>
            <a:ext cx="2850903" cy="4909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8300" y="317962"/>
            <a:ext cx="9220200" cy="1064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Статья 61 218-ФЗ. Порядок исправления ошибок, содержащихся в ЕГРН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1" y="2272361"/>
            <a:ext cx="1737378" cy="923330"/>
          </a:xfr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Орган регистрации прав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7" y="188691"/>
            <a:ext cx="1225160" cy="15094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0785FA-ECAD-4C09-9635-95913E87A039}"/>
              </a:ext>
            </a:extLst>
          </p:cNvPr>
          <p:cNvSpPr/>
          <p:nvPr/>
        </p:nvSpPr>
        <p:spPr>
          <a:xfrm>
            <a:off x="3982687" y="2272361"/>
            <a:ext cx="3245760" cy="269304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обнаружение реестровой ошибки в описании местоположения границ: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земельных участков,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МО,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населенных пунктов,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территориальных зон,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лесничеств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D6827A-6902-4757-87C2-C51CAC6AE91D}"/>
              </a:ext>
            </a:extLst>
          </p:cNvPr>
          <p:cNvSpPr/>
          <p:nvPr/>
        </p:nvSpPr>
        <p:spPr>
          <a:xfrm>
            <a:off x="7868057" y="2272361"/>
            <a:ext cx="3377876" cy="2539157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решение о необходимости устранения ошибки, содержащее: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дату выявления,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описание ошибки,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указание необходимости исправления ошибки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23D50D-111D-45E7-8535-B7A5E762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01" y="3381241"/>
            <a:ext cx="1246446" cy="1607915"/>
          </a:xfrm>
          <a:prstGeom prst="rect">
            <a:avLst/>
          </a:prstGeom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C938FE65-8E1A-4286-8AE5-E55FBACB58F4}"/>
              </a:ext>
            </a:extLst>
          </p:cNvPr>
          <p:cNvSpPr/>
          <p:nvPr/>
        </p:nvSpPr>
        <p:spPr>
          <a:xfrm>
            <a:off x="3411304" y="2347774"/>
            <a:ext cx="519427" cy="764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A919AF12-5593-46DB-B980-9DECCB024ACD}"/>
              </a:ext>
            </a:extLst>
          </p:cNvPr>
          <p:cNvSpPr/>
          <p:nvPr/>
        </p:nvSpPr>
        <p:spPr>
          <a:xfrm>
            <a:off x="7280403" y="2347773"/>
            <a:ext cx="519427" cy="764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C5400-2687-4E32-84A0-544E7174A980}"/>
              </a:ext>
            </a:extLst>
          </p:cNvPr>
          <p:cNvSpPr txBox="1"/>
          <p:nvPr/>
        </p:nvSpPr>
        <p:spPr>
          <a:xfrm>
            <a:off x="1638300" y="5357387"/>
            <a:ext cx="37169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 algn="ctr">
              <a:defRPr sz="2400" b="1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Часть 61.1. и часть 7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1F94DC-1CDA-48AC-B738-4767EDA881D4}"/>
              </a:ext>
            </a:extLst>
          </p:cNvPr>
          <p:cNvSpPr txBox="1"/>
          <p:nvPr/>
        </p:nvSpPr>
        <p:spPr>
          <a:xfrm>
            <a:off x="5735465" y="5357387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6 МЕСЯЦЕВ </a:t>
            </a:r>
          </a:p>
          <a:p>
            <a:pPr algn="ctr"/>
            <a:endParaRPr lang="ru-RU" b="1" dirty="0">
              <a:latin typeface="Georgia" panose="02040502050405020303" pitchFamily="18" charset="0"/>
            </a:endParaRPr>
          </a:p>
          <a:p>
            <a:pPr algn="ctr"/>
            <a:endParaRPr lang="ru-RU" b="1" dirty="0"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latin typeface="Georgia" panose="02040502050405020303" pitchFamily="18" charset="0"/>
              </a:rPr>
              <a:t>3 МЕСЯЦА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E826613-CC17-4BCE-9EF5-F34C164E62E2}"/>
              </a:ext>
            </a:extLst>
          </p:cNvPr>
          <p:cNvSpPr/>
          <p:nvPr/>
        </p:nvSpPr>
        <p:spPr>
          <a:xfrm>
            <a:off x="7868057" y="5250509"/>
            <a:ext cx="3377876" cy="1477328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изменения в сведения ЕГРН о местоположении границ и площади земельного участка без согласия его владельца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40D7AD29-C432-457A-8CF0-6F683202EC4B}"/>
              </a:ext>
            </a:extLst>
          </p:cNvPr>
          <p:cNvSpPr/>
          <p:nvPr/>
        </p:nvSpPr>
        <p:spPr>
          <a:xfrm rot="5400000">
            <a:off x="9384998" y="4648605"/>
            <a:ext cx="343991" cy="764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E6E20DA7-9A0A-4475-889A-20C3E209BDA0}"/>
              </a:ext>
            </a:extLst>
          </p:cNvPr>
          <p:cNvSpPr/>
          <p:nvPr/>
        </p:nvSpPr>
        <p:spPr>
          <a:xfrm rot="5400000">
            <a:off x="6377528" y="5558622"/>
            <a:ext cx="468274" cy="7648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3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7" y="188691"/>
            <a:ext cx="1415036" cy="1743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F71C3-CA90-4215-8819-1D94C8A97530}"/>
              </a:ext>
            </a:extLst>
          </p:cNvPr>
          <p:cNvSpPr txBox="1"/>
          <p:nvPr/>
        </p:nvSpPr>
        <p:spPr>
          <a:xfrm>
            <a:off x="2030183" y="4185619"/>
            <a:ext cx="9227624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Внесение в ЕГРН 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органом регистрации прав, в том числе в результате исправления реестровых ошибок, 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сведений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 об их местоположении и площади, местоположении зданий, сооружений, объектов незавершенного строительства на земельном участке 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не является препятствием для осуществления государственного кадастрового учета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 соответствующего объекта недвижимости на основании документов, представленных в орган регистрации прав его собственником, 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после внесения сведений о местоположении границ земельного участка, местоположении зданий, сооружений, объектов незавершенного строительства на земельном участке.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220403-4FA7-4BA9-A064-E7B3C3A677F9}"/>
              </a:ext>
            </a:extLst>
          </p:cNvPr>
          <p:cNvSpPr/>
          <p:nvPr/>
        </p:nvSpPr>
        <p:spPr>
          <a:xfrm>
            <a:off x="2003124" y="598736"/>
            <a:ext cx="18598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7.2. 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098C069-E152-4240-9C16-A9EC5814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183" y="1595467"/>
            <a:ext cx="1737378" cy="923330"/>
          </a:xfr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Орган регистрации прав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5320505-804C-49A9-871C-0D0421AC7309}"/>
              </a:ext>
            </a:extLst>
          </p:cNvPr>
          <p:cNvSpPr/>
          <p:nvPr/>
        </p:nvSpPr>
        <p:spPr>
          <a:xfrm>
            <a:off x="3826936" y="1670880"/>
            <a:ext cx="519427" cy="764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F388E6-9D19-413A-8233-F43AE2A91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30" y="1599640"/>
            <a:ext cx="1492765" cy="9191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D40C01F4-39D9-49A3-8154-3DAEA1149137}"/>
              </a:ext>
            </a:extLst>
          </p:cNvPr>
          <p:cNvSpPr txBox="1">
            <a:spLocks/>
          </p:cNvSpPr>
          <p:nvPr/>
        </p:nvSpPr>
        <p:spPr>
          <a:xfrm>
            <a:off x="6549766" y="1591622"/>
            <a:ext cx="1737378" cy="646331"/>
          </a:xfrm>
          <a:prstGeom prst="rect">
            <a:avLst/>
          </a:prstGeom>
          <a:ln w="28575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Собственник ОН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4C57A08-8B4C-4FB9-9163-77E4E92FE449}"/>
              </a:ext>
            </a:extLst>
          </p:cNvPr>
          <p:cNvSpPr txBox="1">
            <a:spLocks/>
          </p:cNvSpPr>
          <p:nvPr/>
        </p:nvSpPr>
        <p:spPr>
          <a:xfrm>
            <a:off x="8977745" y="1591622"/>
            <a:ext cx="2280062" cy="923330"/>
          </a:xfrm>
          <a:prstGeom prst="rect">
            <a:avLst/>
          </a:prstGeom>
          <a:ln w="28575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Государственный кадастровый                учет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B03E277-010D-440F-841B-344646669F37}"/>
              </a:ext>
            </a:extLst>
          </p:cNvPr>
          <p:cNvSpPr/>
          <p:nvPr/>
        </p:nvSpPr>
        <p:spPr>
          <a:xfrm>
            <a:off x="8372731" y="1591622"/>
            <a:ext cx="519427" cy="764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0CEE3F-B1BF-4F2F-8C22-C2DA553E2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50" y="2682617"/>
            <a:ext cx="1301803" cy="13018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82B040-14CE-4DB1-9167-6ECC5F49D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21" y="2514952"/>
            <a:ext cx="1548723" cy="15487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DB67E2-6341-4AA1-9035-9265641D4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76" y="2631508"/>
            <a:ext cx="2029369" cy="13529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B11D3D-CE09-4128-B6BC-5301ED2DA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30" y="2646992"/>
            <a:ext cx="1337428" cy="13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1"/>
            <a:ext cx="1552871" cy="1913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26AE19-584B-4E86-BC29-BEEA26B62905}"/>
              </a:ext>
            </a:extLst>
          </p:cNvPr>
          <p:cNvSpPr txBox="1"/>
          <p:nvPr/>
        </p:nvSpPr>
        <p:spPr>
          <a:xfrm>
            <a:off x="1973459" y="1329295"/>
            <a:ext cx="6096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latin typeface="Georgia" panose="02040502050405020303" pitchFamily="18" charset="0"/>
                <a:cs typeface="Times New Roman" pitchFamily="18" charset="0"/>
              </a:defRPr>
            </a:lvl1pPr>
          </a:lstStyle>
          <a:p>
            <a:r>
              <a:rPr lang="ru-RU" sz="2400" dirty="0"/>
              <a:t>ФГБУ «ФКП Росреестра» </a:t>
            </a:r>
            <a:r>
              <a:rPr lang="ru-RU" sz="2400" b="0" dirty="0"/>
              <a:t>определяет: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40897AB-D66B-4B52-9CD3-A09822542F4B}"/>
              </a:ext>
            </a:extLst>
          </p:cNvPr>
          <p:cNvSpPr/>
          <p:nvPr/>
        </p:nvSpPr>
        <p:spPr>
          <a:xfrm>
            <a:off x="1973459" y="527189"/>
            <a:ext cx="18598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7.3.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F7E4E0-7748-4598-9289-9DDE83F7A087}"/>
              </a:ext>
            </a:extLst>
          </p:cNvPr>
          <p:cNvSpPr/>
          <p:nvPr/>
        </p:nvSpPr>
        <p:spPr>
          <a:xfrm>
            <a:off x="3826010" y="2030684"/>
            <a:ext cx="6096000" cy="70788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координаты характерных точек границ смежных и несмежных земельных участков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2ED546-AE82-4374-8B9B-67B82CC25203}"/>
              </a:ext>
            </a:extLst>
          </p:cNvPr>
          <p:cNvSpPr/>
          <p:nvPr/>
        </p:nvSpPr>
        <p:spPr>
          <a:xfrm>
            <a:off x="3826010" y="3092300"/>
            <a:ext cx="6096000" cy="40011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их площади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B7020E-2AC6-404A-A090-A0F6522709BA}"/>
              </a:ext>
            </a:extLst>
          </p:cNvPr>
          <p:cNvSpPr/>
          <p:nvPr/>
        </p:nvSpPr>
        <p:spPr>
          <a:xfrm>
            <a:off x="3826010" y="3846141"/>
            <a:ext cx="6096000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координаты характерных точек контуров зданий, сооружений, объектов незавершенного строительства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07FFD4-5A34-44C5-8FA5-1E2181740708}"/>
              </a:ext>
            </a:extLst>
          </p:cNvPr>
          <p:cNvSpPr/>
          <p:nvPr/>
        </p:nvSpPr>
        <p:spPr>
          <a:xfrm>
            <a:off x="3833264" y="5228160"/>
            <a:ext cx="6096000" cy="101566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координаты характерных точек границ муниципальных образований, населенных пунктов, территориальных зон, лесничеств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4599B5-8783-4491-A824-A0ED163D8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4" y="1938275"/>
            <a:ext cx="912245" cy="9122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1E0EC2-09BB-4793-A8A2-01AF7624F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4" y="2861078"/>
            <a:ext cx="912245" cy="9122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00CAC8F-2A71-4262-9688-7F06D9409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4" y="3897849"/>
            <a:ext cx="912245" cy="9122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8ED1A5-F2B7-4A15-9ADB-59F65B4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4" y="5191233"/>
            <a:ext cx="912245" cy="10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3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64427" y="2801700"/>
            <a:ext cx="3859480" cy="27678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Федеральный закон                        «О кадастровой деятельности»   -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комплексные кадастровые работы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64426" y="537531"/>
            <a:ext cx="8763000" cy="115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 сентября 2019г. вступил в силу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Федеральный закон № 150-ФЗ от 17.06.2019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0"/>
            <a:ext cx="1746767" cy="2152135"/>
          </a:xfrm>
          <a:prstGeom prst="rect">
            <a:avLst/>
          </a:prstGeom>
        </p:spPr>
      </p:pic>
      <p:sp>
        <p:nvSpPr>
          <p:cNvPr id="7" name="Стрелка вправо 26">
            <a:extLst>
              <a:ext uri="{FF2B5EF4-FFF2-40B4-BE49-F238E27FC236}">
                <a16:creationId xmlns:a16="http://schemas.microsoft.com/office/drawing/2014/main" id="{89EFF06A-5A3D-4B6E-9382-FFBAB060786A}"/>
              </a:ext>
            </a:extLst>
          </p:cNvPr>
          <p:cNvSpPr/>
          <p:nvPr/>
        </p:nvSpPr>
        <p:spPr>
          <a:xfrm rot="5400000">
            <a:off x="5438339" y="1773747"/>
            <a:ext cx="840308" cy="1216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851F9146-8601-4BAC-8C66-BF945DB4F181}"/>
              </a:ext>
            </a:extLst>
          </p:cNvPr>
          <p:cNvSpPr/>
          <p:nvPr/>
        </p:nvSpPr>
        <p:spPr>
          <a:xfrm>
            <a:off x="6042125" y="2764688"/>
            <a:ext cx="4851397" cy="28048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Федеральный закон                                           «О государственной регистрации недвижимости» -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порядок исправления ошибок, содержащихся в ЕГРН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3C9D8-BE72-4CA4-906E-87AE377F8C79}"/>
              </a:ext>
            </a:extLst>
          </p:cNvPr>
          <p:cNvSpPr txBox="1"/>
          <p:nvPr/>
        </p:nvSpPr>
        <p:spPr>
          <a:xfrm>
            <a:off x="4186885" y="1998921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вносит                 изменения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A1C5B8-275C-4D52-BDA0-4B205B3E7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" y="3066227"/>
            <a:ext cx="1826498" cy="1826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22EF46-99E9-4918-9139-5C90F5B12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522" y="3429000"/>
            <a:ext cx="950056" cy="1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0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7" y="188690"/>
            <a:ext cx="1408294" cy="17351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21E721-1DA9-43EC-8F60-986F69D0795C}"/>
              </a:ext>
            </a:extLst>
          </p:cNvPr>
          <p:cNvSpPr/>
          <p:nvPr/>
        </p:nvSpPr>
        <p:spPr>
          <a:xfrm>
            <a:off x="2003124" y="598736"/>
            <a:ext cx="185980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Часть 7.4.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E3A43F2-729D-453E-AC87-D6BF36AA14D6}"/>
              </a:ext>
            </a:extLst>
          </p:cNvPr>
          <p:cNvSpPr/>
          <p:nvPr/>
        </p:nvSpPr>
        <p:spPr>
          <a:xfrm>
            <a:off x="1833560" y="3130225"/>
            <a:ext cx="2029369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Орган нормативно-правового регулирования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05E1B9-AFE9-4B89-BA72-C1A6FBC45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0" y="1408350"/>
            <a:ext cx="2029369" cy="1352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F21B5C-CD86-4960-AE65-50BDE985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6" y="1408350"/>
            <a:ext cx="1352912" cy="1352912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3B211DB-396F-4C0C-8755-001FC0DBAAE0}"/>
              </a:ext>
            </a:extLst>
          </p:cNvPr>
          <p:cNvSpPr/>
          <p:nvPr/>
        </p:nvSpPr>
        <p:spPr>
          <a:xfrm>
            <a:off x="4016972" y="1686804"/>
            <a:ext cx="791029" cy="106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A5ADC0-13A0-444C-B009-32A688E791FA}"/>
              </a:ext>
            </a:extLst>
          </p:cNvPr>
          <p:cNvSpPr/>
          <p:nvPr/>
        </p:nvSpPr>
        <p:spPr>
          <a:xfrm>
            <a:off x="4188276" y="3130225"/>
            <a:ext cx="6314140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anose="02040502050405020303" pitchFamily="18" charset="0"/>
                <a:cs typeface="Times New Roman" pitchFamily="18" charset="0"/>
              </a:rPr>
              <a:t>требования</a:t>
            </a: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Georgia" panose="02040502050405020303" pitchFamily="18" charset="0"/>
                <a:cs typeface="Times New Roman" pitchFamily="18" charset="0"/>
              </a:rPr>
              <a:t>к точности и методам определения</a:t>
            </a: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: 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координат характерных точек границ 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земельных участков, 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характерных точек контура здания, сооружения или объекта незавершенного строительства </a:t>
            </a:r>
          </a:p>
          <a:p>
            <a:pPr algn="ctr"/>
            <a:r>
              <a:rPr lang="ru-RU" sz="2000" dirty="0">
                <a:latin typeface="Georgia" panose="02040502050405020303" pitchFamily="18" charset="0"/>
                <a:cs typeface="Times New Roman" pitchFamily="18" charset="0"/>
              </a:rPr>
              <a:t>на земельном участке </a:t>
            </a:r>
          </a:p>
          <a:p>
            <a:pPr algn="ctr"/>
            <a:r>
              <a:rPr lang="ru-RU" sz="2000" b="1" dirty="0">
                <a:latin typeface="Georgia" panose="02040502050405020303" pitchFamily="18" charset="0"/>
                <a:cs typeface="Times New Roman" pitchFamily="18" charset="0"/>
              </a:rPr>
              <a:t>при исправлении реестровых ошибок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3BC3B4-8C47-46DD-A5D6-39B8D8571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20" y="1408350"/>
            <a:ext cx="1586877" cy="1586877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72E3720A-EB9E-4F01-BAFC-C51213E26648}"/>
              </a:ext>
            </a:extLst>
          </p:cNvPr>
          <p:cNvSpPr/>
          <p:nvPr/>
        </p:nvSpPr>
        <p:spPr>
          <a:xfrm>
            <a:off x="6841176" y="1669946"/>
            <a:ext cx="791029" cy="106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98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pytkks.ru/sites/default/files/pechat_proektov.jpg">
            <a:extLst>
              <a:ext uri="{FF2B5EF4-FFF2-40B4-BE49-F238E27FC236}">
                <a16:creationId xmlns:a16="http://schemas.microsoft.com/office/drawing/2014/main" id="{0C755CC3-73DB-4DD5-B994-E7C58A22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7" y="188690"/>
            <a:ext cx="1408294" cy="1735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A3829-E4ED-43B8-9E56-6A5817802EE5}"/>
              </a:ext>
            </a:extLst>
          </p:cNvPr>
          <p:cNvSpPr txBox="1"/>
          <p:nvPr/>
        </p:nvSpPr>
        <p:spPr>
          <a:xfrm>
            <a:off x="3253994" y="2068422"/>
            <a:ext cx="550984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endParaRPr lang="ru-RU" sz="2800" b="1" dirty="0">
              <a:latin typeface="Georgia" panose="02040502050405020303" pitchFamily="18" charset="0"/>
            </a:endParaRPr>
          </a:p>
          <a:p>
            <a:r>
              <a:rPr lang="ru-RU" sz="2800" b="1" dirty="0">
                <a:latin typeface="Georgia" panose="02040502050405020303" pitchFamily="18" charset="0"/>
              </a:rPr>
              <a:t>СПАСИБО ЗА ВНИМАНИЕ!</a:t>
            </a:r>
          </a:p>
          <a:p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17681-E87D-41F4-80F7-E39AC11B4E4F}"/>
              </a:ext>
            </a:extLst>
          </p:cNvPr>
          <p:cNvSpPr txBox="1"/>
          <p:nvPr/>
        </p:nvSpPr>
        <p:spPr>
          <a:xfrm>
            <a:off x="5462650" y="4789578"/>
            <a:ext cx="5973288" cy="101566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Georgia" panose="02040502050405020303" pitchFamily="18" charset="0"/>
              </a:rPr>
              <a:t>СУВОРОВА АЛЁНА АНДРЕЕВНА </a:t>
            </a:r>
          </a:p>
          <a:p>
            <a:pPr algn="r"/>
            <a:r>
              <a:rPr lang="ru-RU" sz="2000" dirty="0">
                <a:latin typeface="Georgia" panose="02040502050405020303" pitchFamily="18" charset="0"/>
              </a:rPr>
              <a:t>начальник Департамента по экспертно-методической работе Ассоциации СРО «БОКИ»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CE206-FD2D-4D17-ADB0-4719DB9B6C4D}"/>
              </a:ext>
            </a:extLst>
          </p:cNvPr>
          <p:cNvSpPr txBox="1"/>
          <p:nvPr/>
        </p:nvSpPr>
        <p:spPr>
          <a:xfrm>
            <a:off x="8336478" y="6020790"/>
            <a:ext cx="3079669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sz="2400" b="1" dirty="0"/>
              <a:t>www.sroboki.ru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368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D04FC3E7-7AFE-406F-BCC0-76A2680D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13" y="2340825"/>
            <a:ext cx="8963399" cy="42375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856012" y="3598911"/>
            <a:ext cx="4997717" cy="7834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2018 год – контракты в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13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регионах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3653" y="473925"/>
            <a:ext cx="9588500" cy="2298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Комплексные кадастровые работы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 кадастровые работы, которые выполняются одновременно в отношении всех расположенных на территории одного кадастрового квартала или территориях нескольких смежных кадастровых кварталов.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6" y="188690"/>
            <a:ext cx="1746767" cy="2152135"/>
          </a:xfrm>
          <a:prstGeom prst="rect">
            <a:avLst/>
          </a:prstGeom>
        </p:spPr>
      </p:pic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26FF2261-F80D-45A3-AAB1-A32CF66A3C29}"/>
              </a:ext>
            </a:extLst>
          </p:cNvPr>
          <p:cNvSpPr/>
          <p:nvPr/>
        </p:nvSpPr>
        <p:spPr>
          <a:xfrm>
            <a:off x="856013" y="4560485"/>
            <a:ext cx="4997716" cy="7834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2019 год – контракты в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33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регионах РФ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682F2B5-A73C-4103-AE97-11917B9D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92" y="4639525"/>
            <a:ext cx="2159695" cy="179974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187E455-E1C4-4C97-B598-082BDD37E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274407"/>
              </p:ext>
            </p:extLst>
          </p:nvPr>
        </p:nvGraphicFramePr>
        <p:xfrm>
          <a:off x="5853729" y="3112437"/>
          <a:ext cx="304800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401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3473" y="1847968"/>
            <a:ext cx="3722903" cy="1264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земельные участки, описание местоположения границ которых не соответствует требованию закона;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8050" y="557811"/>
            <a:ext cx="9423400" cy="1014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Статья 42.1. Объекты комплексных кадастровых работ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5" y="294057"/>
            <a:ext cx="1350855" cy="1664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46522" y="1807758"/>
            <a:ext cx="6096000" cy="10772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1. ЗУ, занятые площадями, улицами, проездами, набережными, скверами, бульварами, водными и др. объектами общего пользования, и участки, где расположены многоквартирные дома, при наличии ПМТ;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368F81-3103-49D0-9985-FA0E87DE38DE}"/>
              </a:ext>
            </a:extLst>
          </p:cNvPr>
          <p:cNvSpPr/>
          <p:nvPr/>
        </p:nvSpPr>
        <p:spPr>
          <a:xfrm>
            <a:off x="1003473" y="3302372"/>
            <a:ext cx="3722903" cy="1363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земельные участки, образование которых предусмотрено документами, указанными в ч. 6 настоящей статьи;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1CBEC2-7C31-40E5-8671-19918AAE7D97}"/>
              </a:ext>
            </a:extLst>
          </p:cNvPr>
          <p:cNvSpPr/>
          <p:nvPr/>
        </p:nvSpPr>
        <p:spPr>
          <a:xfrm>
            <a:off x="1003473" y="4799459"/>
            <a:ext cx="3722903" cy="15484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здания, сооружения                                    (за исключением линейных объектов), объекты незавершенного строительства, сведения о которых содержатся в ЕГРН.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652906" y="3680732"/>
            <a:ext cx="383331" cy="7891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D3028F-428A-4CA1-91CF-BCFC0535D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98" y="1926724"/>
            <a:ext cx="787424" cy="78742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11BB20-9F98-499C-AF9A-BE6D7DBB4515}"/>
              </a:ext>
            </a:extLst>
          </p:cNvPr>
          <p:cNvSpPr/>
          <p:nvPr/>
        </p:nvSpPr>
        <p:spPr>
          <a:xfrm>
            <a:off x="5846522" y="2947471"/>
            <a:ext cx="6096000" cy="10772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2. ЗУ, подлежащие образованию в счет долей в праве общей собственности на ЗУ СХ назначения, при наличии проекта межевания ЗУ, утвержденного в соответствии с ФЗ об обороте земель СХ назначения;</a:t>
            </a: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92DA1903-C3DF-471E-B728-AEE7B15A2D23}"/>
              </a:ext>
            </a:extLst>
          </p:cNvPr>
          <p:cNvSpPr/>
          <p:nvPr/>
        </p:nvSpPr>
        <p:spPr>
          <a:xfrm>
            <a:off x="419640" y="213933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7B25F39E-B2A6-4086-B78D-01FC1F8A88AF}"/>
              </a:ext>
            </a:extLst>
          </p:cNvPr>
          <p:cNvSpPr/>
          <p:nvPr/>
        </p:nvSpPr>
        <p:spPr>
          <a:xfrm>
            <a:off x="419640" y="529718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E8095583-6465-48F7-8F66-EA67AD3D72D7}"/>
              </a:ext>
            </a:extLst>
          </p:cNvPr>
          <p:cNvSpPr/>
          <p:nvPr/>
        </p:nvSpPr>
        <p:spPr>
          <a:xfrm>
            <a:off x="419640" y="371825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круглая скобка 14">
            <a:extLst>
              <a:ext uri="{FF2B5EF4-FFF2-40B4-BE49-F238E27FC236}">
                <a16:creationId xmlns:a16="http://schemas.microsoft.com/office/drawing/2014/main" id="{9455B5B7-5860-42F6-B1F4-B91112F5203C}"/>
              </a:ext>
            </a:extLst>
          </p:cNvPr>
          <p:cNvSpPr/>
          <p:nvPr/>
        </p:nvSpPr>
        <p:spPr>
          <a:xfrm rot="10800000">
            <a:off x="5036238" y="1804055"/>
            <a:ext cx="45719" cy="4746714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6E641E-E8A8-46B0-AF34-70D7D5F1113C}"/>
              </a:ext>
            </a:extLst>
          </p:cNvPr>
          <p:cNvSpPr/>
          <p:nvPr/>
        </p:nvSpPr>
        <p:spPr>
          <a:xfrm>
            <a:off x="5846522" y="4099058"/>
            <a:ext cx="6096000" cy="10772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3. ЗУ, расположенные в границах территории садоводства или огородничества, при наличии ПМТ / проекта организации и застройки территории / иного документа, устанавливающий распределение ЗУ в границах территории;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AC5FB7-B5E9-4AFC-88D4-3DDCA126537E}"/>
              </a:ext>
            </a:extLst>
          </p:cNvPr>
          <p:cNvSpPr/>
          <p:nvPr/>
        </p:nvSpPr>
        <p:spPr>
          <a:xfrm>
            <a:off x="5846522" y="5247620"/>
            <a:ext cx="6096000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4. лесные участки при наличии проектной документации, утвержденной в соответствии с лесным законодательством;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FC6E37-97A0-4CDE-A5FF-BB7A50E608C3}"/>
              </a:ext>
            </a:extLst>
          </p:cNvPr>
          <p:cNvSpPr/>
          <p:nvPr/>
        </p:nvSpPr>
        <p:spPr>
          <a:xfrm>
            <a:off x="5846522" y="5918982"/>
            <a:ext cx="6096000" cy="58477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5. ЗУ, не указанные в </a:t>
            </a: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пп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. 1 - 4, но расположенные на территории, в отношении которой утвержден ПМТ.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CD61D5-7906-4BBD-A6B7-5DF4D119C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4" y="4131978"/>
            <a:ext cx="703106" cy="7031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598923-755F-424F-971F-D2CB0B0CF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96" y="3014413"/>
            <a:ext cx="703106" cy="7031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83FC02A-4CAC-45D6-9D72-053345583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14" y="5173609"/>
            <a:ext cx="703106" cy="70310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78DA335-BC94-49FB-BBB8-EE8A403D0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8" y="5959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1"/>
            <a:ext cx="1498163" cy="18458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5049" y="570037"/>
            <a:ext cx="9619013" cy="1078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Выявление самовольного занятия земельных участков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57358D-91CA-4C3C-BE4A-8A242B016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19" y="4578910"/>
            <a:ext cx="2407117" cy="1709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2D246F-8D64-4027-BDE2-BD265C7E5229}"/>
              </a:ext>
            </a:extLst>
          </p:cNvPr>
          <p:cNvSpPr txBox="1"/>
          <p:nvPr/>
        </p:nvSpPr>
        <p:spPr>
          <a:xfrm>
            <a:off x="2072215" y="2276873"/>
            <a:ext cx="3384376" cy="15696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Сведения 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в ЕГРН</a:t>
            </a:r>
          </a:p>
          <a:p>
            <a:pPr algn="ctr"/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6B5CD-892B-4471-8AF0-5327E7F7DB72}"/>
              </a:ext>
            </a:extLst>
          </p:cNvPr>
          <p:cNvSpPr txBox="1"/>
          <p:nvPr/>
        </p:nvSpPr>
        <p:spPr>
          <a:xfrm>
            <a:off x="7436723" y="2333198"/>
            <a:ext cx="3312368" cy="15696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dirty="0">
                <a:latin typeface="Georgia" panose="02040502050405020303" pitchFamily="18" charset="0"/>
              </a:rPr>
              <a:t>Документы на право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пользования </a:t>
            </a: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2" name="Picture 2" descr="https://www.freeiconspng.com/uploads/x-png-30.png">
            <a:extLst>
              <a:ext uri="{FF2B5EF4-FFF2-40B4-BE49-F238E27FC236}">
                <a16:creationId xmlns:a16="http://schemas.microsoft.com/office/drawing/2014/main" id="{DAF4C31F-CC55-46FB-A1A8-D64A33E3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557" y="2141045"/>
            <a:ext cx="2978816" cy="1944216"/>
          </a:xfrm>
          <a:prstGeom prst="rect">
            <a:avLst/>
          </a:prstGeom>
          <a:noFill/>
        </p:spPr>
      </p:pic>
      <p:pic>
        <p:nvPicPr>
          <p:cNvPr id="13" name="Picture 2" descr="https://www.freeiconspng.com/uploads/x-png-30.png">
            <a:extLst>
              <a:ext uri="{FF2B5EF4-FFF2-40B4-BE49-F238E27FC236}">
                <a16:creationId xmlns:a16="http://schemas.microsoft.com/office/drawing/2014/main" id="{8FC9F4C0-2C6A-4A53-91F1-4CE23A7A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921" y="2141045"/>
            <a:ext cx="2978816" cy="194421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6B650F-3B43-4E53-A547-0AD37A8031FF}"/>
              </a:ext>
            </a:extLst>
          </p:cNvPr>
          <p:cNvSpPr txBox="1"/>
          <p:nvPr/>
        </p:nvSpPr>
        <p:spPr>
          <a:xfrm>
            <a:off x="5794970" y="2832340"/>
            <a:ext cx="130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И/ИЛИ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4DE56-1466-466E-9F30-03472F325A28}"/>
              </a:ext>
            </a:extLst>
          </p:cNvPr>
          <p:cNvSpPr txBox="1"/>
          <p:nvPr/>
        </p:nvSpPr>
        <p:spPr>
          <a:xfrm>
            <a:off x="6266776" y="4577842"/>
            <a:ext cx="4717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  <a:cs typeface="Times New Roman" pitchFamily="18" charset="0"/>
              </a:rPr>
              <a:t>заказчику комплексных кадастровых работ</a:t>
            </a:r>
          </a:p>
          <a:p>
            <a:pPr algn="ctr"/>
            <a:r>
              <a:rPr lang="ru-RU" sz="2200" b="1" dirty="0">
                <a:latin typeface="Georgia" panose="02040502050405020303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2200" b="1" dirty="0">
                <a:latin typeface="Georgia" panose="02040502050405020303" pitchFamily="18" charset="0"/>
                <a:cs typeface="Times New Roman" pitchFamily="18" charset="0"/>
              </a:rPr>
              <a:t>в территориальный орган государственного земельного надзора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34E53ED4-8E2A-4271-8158-6DA7CF303FB4}"/>
              </a:ext>
            </a:extLst>
          </p:cNvPr>
          <p:cNvSpPr/>
          <p:nvPr/>
        </p:nvSpPr>
        <p:spPr>
          <a:xfrm>
            <a:off x="5889131" y="3402530"/>
            <a:ext cx="1040032" cy="107842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6D358C0-7BC5-474E-AE8B-E6E8D4B46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99" y="4819236"/>
            <a:ext cx="1806384" cy="13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4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0"/>
            <a:ext cx="1426911" cy="1758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20965-E9CD-4A46-B22E-054C38010DBE}"/>
              </a:ext>
            </a:extLst>
          </p:cNvPr>
          <p:cNvSpPr txBox="1"/>
          <p:nvPr/>
        </p:nvSpPr>
        <p:spPr>
          <a:xfrm>
            <a:off x="1563697" y="363167"/>
            <a:ext cx="10029374" cy="1409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Дополнение перечня условий, при которых </a:t>
            </a:r>
          </a:p>
          <a:p>
            <a:r>
              <a:rPr lang="ru-RU" dirty="0">
                <a:solidFill>
                  <a:schemeClr val="tx1"/>
                </a:solidFill>
              </a:rPr>
              <a:t>комплексные кадастровые работы не выполняются </a:t>
            </a:r>
          </a:p>
          <a:p>
            <a:r>
              <a:rPr lang="ru-RU" dirty="0">
                <a:solidFill>
                  <a:schemeClr val="tx1"/>
                </a:solidFill>
              </a:rPr>
              <a:t>в отношении определенных земельных участков: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F48A9-8B01-4619-BCB0-FAEBF5C1380B}"/>
              </a:ext>
            </a:extLst>
          </p:cNvPr>
          <p:cNvSpPr txBox="1"/>
          <p:nvPr/>
        </p:nvSpPr>
        <p:spPr>
          <a:xfrm>
            <a:off x="2151572" y="2204864"/>
            <a:ext cx="3312368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участки, являющиеся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предметом договора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об освоении территории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в целях строительства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стандартного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07CF5-A446-4527-A247-443EC462B0F3}"/>
              </a:ext>
            </a:extLst>
          </p:cNvPr>
          <p:cNvSpPr txBox="1"/>
          <p:nvPr/>
        </p:nvSpPr>
        <p:spPr>
          <a:xfrm>
            <a:off x="2151572" y="4114794"/>
            <a:ext cx="3312368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участки, являющиеся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предметом договора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о комплексном освоении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территории в целях строительства стандартного жилья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694EC-2676-4686-B5A5-E8453D66A60A}"/>
              </a:ext>
            </a:extLst>
          </p:cNvPr>
          <p:cNvSpPr txBox="1"/>
          <p:nvPr/>
        </p:nvSpPr>
        <p:spPr>
          <a:xfrm>
            <a:off x="6976107" y="2204864"/>
            <a:ext cx="4616963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участки, находящиеся в границах территории, в отношении которой заключен договор о ее комплексном развитии по инициативе правообладателей земельных участков и (или) расположенных на них объектов недвижимого имущества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7F8E2-FCA1-4A22-B8FB-C389DDADF767}"/>
              </a:ext>
            </a:extLst>
          </p:cNvPr>
          <p:cNvSpPr txBox="1"/>
          <p:nvPr/>
        </p:nvSpPr>
        <p:spPr>
          <a:xfrm>
            <a:off x="6976107" y="4391792"/>
            <a:ext cx="4616962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участки, находящиеся </a:t>
            </a:r>
          </a:p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в границах территории, в отношении которой принято решение о комплексном развитии по инициативе органа местного самоуправления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A61F1B-F1C5-4E28-9DCB-E8051CBD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8" y="2352857"/>
            <a:ext cx="1378780" cy="11220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B0A401-B22C-4154-9B9E-3E1B7DEE7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2490" r="11894"/>
          <a:stretch/>
        </p:blipFill>
        <p:spPr>
          <a:xfrm>
            <a:off x="674717" y="4114794"/>
            <a:ext cx="1414093" cy="14203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48F70ED-25A6-4E14-A883-91BE056A6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67" y="2195288"/>
            <a:ext cx="1233712" cy="123371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8A7B65-8318-4914-82AC-9B40F7DB94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00" y="4391792"/>
            <a:ext cx="1143341" cy="11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42198"/>
            <a:ext cx="1498163" cy="1845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5C401-A560-47E2-8AF9-BD5C795CD312}"/>
              </a:ext>
            </a:extLst>
          </p:cNvPr>
          <p:cNvSpPr txBox="1"/>
          <p:nvPr/>
        </p:nvSpPr>
        <p:spPr>
          <a:xfrm>
            <a:off x="1805049" y="310448"/>
            <a:ext cx="8455232" cy="106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2400" b="1"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Статья 42.6. Порядок выполнения комплексных кадастровых работ (ККР)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E2110-49AC-4378-99FE-0A04B4370E2E}"/>
              </a:ext>
            </a:extLst>
          </p:cNvPr>
          <p:cNvSpPr txBox="1"/>
          <p:nvPr/>
        </p:nvSpPr>
        <p:spPr>
          <a:xfrm>
            <a:off x="486887" y="1734251"/>
            <a:ext cx="11347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latin typeface="Georgia" panose="02040502050405020303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П. 3 ч. 2 устанавливает необходимость подачи в Росреестр </a:t>
            </a:r>
          </a:p>
          <a:p>
            <a:r>
              <a:rPr lang="ru-RU" dirty="0"/>
              <a:t>исполнителем ККР следующих заявлений: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16CBF-813A-42CD-8DA4-6578E09A98FD}"/>
              </a:ext>
            </a:extLst>
          </p:cNvPr>
          <p:cNvSpPr txBox="1"/>
          <p:nvPr/>
        </p:nvSpPr>
        <p:spPr>
          <a:xfrm>
            <a:off x="1805049" y="2842247"/>
            <a:ext cx="3942607" cy="313932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заявление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 о внесении в ЕГРН сведений об адресе 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электронной почты 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/ 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почтовом адресе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по которым осуществляется связь </a:t>
            </a:r>
          </a:p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с лицом, чье право на объект недвижимости зарегистрировано, </a:t>
            </a:r>
          </a:p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а также с лицом, в пользу которого зарегистрировано ограничение права или обременение объекта недвижимости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B7F40-A04D-4105-86BD-E4CDFD6E98FC}"/>
              </a:ext>
            </a:extLst>
          </p:cNvPr>
          <p:cNvSpPr txBox="1"/>
          <p:nvPr/>
        </p:nvSpPr>
        <p:spPr>
          <a:xfrm>
            <a:off x="7192744" y="2834416"/>
            <a:ext cx="4434141" cy="341632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заявление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 о внесении в ЕГРН сведений о 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ранее учтенных объектах недвижимости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, расположенных </a:t>
            </a:r>
          </a:p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в границах территории выполнения ККР, в соответствии с предоставленными правообладателями этих объектов и заверенными в копиями документов, устанавливающих или подтверждающих права на эти объекты недвижимости</a:t>
            </a:r>
          </a:p>
        </p:txBody>
      </p:sp>
      <p:pic>
        <p:nvPicPr>
          <p:cNvPr id="11" name="Picture 10" descr="https://kwork.ru/pics/t3/18/72006-1.jpg">
            <a:extLst>
              <a:ext uri="{FF2B5EF4-FFF2-40B4-BE49-F238E27FC236}">
                <a16:creationId xmlns:a16="http://schemas.microsoft.com/office/drawing/2014/main" id="{465C569E-D35E-4F34-A990-D80A88D1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41847" b="10957"/>
          <a:stretch>
            <a:fillRect/>
          </a:stretch>
        </p:blipFill>
        <p:spPr bwMode="auto">
          <a:xfrm>
            <a:off x="429951" y="2858354"/>
            <a:ext cx="1278551" cy="130412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EB2E8-8433-418F-9E74-C7158B770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56" y="2878318"/>
            <a:ext cx="1205712" cy="12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8021" y="438797"/>
            <a:ext cx="5237797" cy="901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Новые нормы и дополнения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0561"/>
            <a:ext cx="1426911" cy="175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122E72-D4D8-410A-90F3-3B4614ABCE46}"/>
              </a:ext>
            </a:extLst>
          </p:cNvPr>
          <p:cNvSpPr txBox="1"/>
          <p:nvPr/>
        </p:nvSpPr>
        <p:spPr>
          <a:xfrm>
            <a:off x="1828020" y="1768612"/>
            <a:ext cx="9714795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ru-RU" b="0" dirty="0"/>
              <a:t>П. 5 ч. 2 </a:t>
            </a:r>
            <a:r>
              <a:rPr lang="ru-RU" dirty="0"/>
              <a:t>обязывает исполнителя предоставлять заказчику </a:t>
            </a:r>
            <a:r>
              <a:rPr lang="ru-RU" b="0" dirty="0"/>
              <a:t>ККР  </a:t>
            </a:r>
            <a:r>
              <a:rPr lang="ru-RU" dirty="0"/>
              <a:t>сведения о выявленных объектах</a:t>
            </a:r>
            <a:r>
              <a:rPr lang="ru-RU" b="0" dirty="0"/>
              <a:t>, расположенных в границах территории выполнения ККР, а также информацию о возможности образования земельных участков на территории выполнения ККР, при наличии таких сведений.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E6ED2-94B4-4498-BB42-C6B901132497}"/>
              </a:ext>
            </a:extLst>
          </p:cNvPr>
          <p:cNvSpPr txBox="1"/>
          <p:nvPr/>
        </p:nvSpPr>
        <p:spPr>
          <a:xfrm>
            <a:off x="1828021" y="3209636"/>
            <a:ext cx="7660363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dirty="0"/>
              <a:t>Расширен перечень материалов</a:t>
            </a:r>
            <a:r>
              <a:rPr lang="ru-RU" dirty="0"/>
              <a:t>, используемых при определении </a:t>
            </a:r>
            <a:r>
              <a:rPr lang="ru-RU" b="1" dirty="0"/>
              <a:t>местоположения границ </a:t>
            </a:r>
            <a:r>
              <a:rPr lang="ru-RU" dirty="0"/>
              <a:t>ЗУ при выполнении ККР.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2105B4-B7AC-449B-A2B0-C3A239B8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15314"/>
          <a:stretch/>
        </p:blipFill>
        <p:spPr>
          <a:xfrm>
            <a:off x="7063972" y="4096662"/>
            <a:ext cx="2424412" cy="1200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76E3D9-7BD7-4DEC-8E58-EDED71E74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439" y="3209636"/>
            <a:ext cx="1480388" cy="2097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712707-2BCA-4018-B524-A1D4C01BEC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4" b="34715"/>
          <a:stretch/>
        </p:blipFill>
        <p:spPr>
          <a:xfrm>
            <a:off x="3794055" y="3907224"/>
            <a:ext cx="3182390" cy="14292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0DF4B3-33C7-42B2-AB6E-D762BC1B09C6}"/>
              </a:ext>
            </a:extLst>
          </p:cNvPr>
          <p:cNvSpPr txBox="1"/>
          <p:nvPr/>
        </p:nvSpPr>
        <p:spPr>
          <a:xfrm>
            <a:off x="1828022" y="5424999"/>
            <a:ext cx="9714793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0" dirty="0"/>
              <a:t>Ч. 4 установлено, что при получении документов, устанавливающих / подтверждающих права на ОН, сведения о которых отсутствуют в ЕГРН, исполнитель ККР выдает правообладателю ЗУ, здания, сооружения, объекта незавершенного строительства </a:t>
            </a:r>
            <a:r>
              <a:rPr lang="ru-RU" dirty="0"/>
              <a:t>расписку</a:t>
            </a:r>
            <a:r>
              <a:rPr lang="ru-RU" b="0" dirty="0"/>
              <a:t> с указанием перечня документов и даты их получения исполнителем ККР.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1A5A57-7EBE-4A1F-8175-FF95730E3F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1" y="1745178"/>
            <a:ext cx="1247196" cy="12471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2DA76D-E29C-4F2F-B885-E759ADD7DC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1" y="5343409"/>
            <a:ext cx="1394948" cy="13949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72CEA5-0A4E-4769-9D99-2F24452E7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2" y="3084868"/>
            <a:ext cx="1394948" cy="13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6" y="188691"/>
            <a:ext cx="1331909" cy="164100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B751E1-3F48-4888-B5E6-FE9CED2FB435}"/>
              </a:ext>
            </a:extLst>
          </p:cNvPr>
          <p:cNvSpPr/>
          <p:nvPr/>
        </p:nvSpPr>
        <p:spPr>
          <a:xfrm>
            <a:off x="7001390" y="2212906"/>
            <a:ext cx="2038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заявление </a:t>
            </a:r>
          </a:p>
          <a:p>
            <a:pPr algn="ctr"/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 внесении </a:t>
            </a:r>
          </a:p>
          <a:p>
            <a:pPr algn="ctr"/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в ЕГРН сведений об объекте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1C07B3-4AF8-4062-8B65-E598A1B01754}"/>
              </a:ext>
            </a:extLst>
          </p:cNvPr>
          <p:cNvSpPr/>
          <p:nvPr/>
        </p:nvSpPr>
        <p:spPr>
          <a:xfrm>
            <a:off x="9544183" y="2228671"/>
            <a:ext cx="2038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включение объекта в перечень объектов ККР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4995A-F024-48C1-986C-E5A1EB4D0C50}"/>
              </a:ext>
            </a:extLst>
          </p:cNvPr>
          <p:cNvSpPr txBox="1"/>
          <p:nvPr/>
        </p:nvSpPr>
        <p:spPr>
          <a:xfrm>
            <a:off x="1957183" y="836539"/>
            <a:ext cx="1889849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Сведения </a:t>
            </a:r>
          </a:p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в ЕГРН</a:t>
            </a:r>
          </a:p>
          <a:p>
            <a:pPr algn="ctr"/>
            <a:endParaRPr lang="ru-RU" sz="24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www.freeiconspng.com/uploads/x-png-30.png">
            <a:extLst>
              <a:ext uri="{FF2B5EF4-FFF2-40B4-BE49-F238E27FC236}">
                <a16:creationId xmlns:a16="http://schemas.microsoft.com/office/drawing/2014/main" id="{0C4D0072-4833-44F6-AA05-FE5709DAD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358" y="807683"/>
            <a:ext cx="2153002" cy="1405223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4BB069-C372-465C-B25D-9536F74E8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83" y="537655"/>
            <a:ext cx="1582427" cy="15824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1D81D6-160B-4B4B-A733-5EB275D16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0" y="536554"/>
            <a:ext cx="1767239" cy="16494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6A60A30-5802-4EE0-95EA-9F2A8F823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66" y="323671"/>
            <a:ext cx="1905000" cy="1905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E09348F-271D-47F4-AEF7-B5DE9FC19E72}"/>
              </a:ext>
            </a:extLst>
          </p:cNvPr>
          <p:cNvSpPr/>
          <p:nvPr/>
        </p:nvSpPr>
        <p:spPr>
          <a:xfrm>
            <a:off x="4135478" y="2212906"/>
            <a:ext cx="286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орган местного самоуправления поселения / орган исполнительной власти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3926586C-30F0-4E4F-B3F2-DB801DAB97BF}"/>
              </a:ext>
            </a:extLst>
          </p:cNvPr>
          <p:cNvSpPr/>
          <p:nvPr/>
        </p:nvSpPr>
        <p:spPr>
          <a:xfrm>
            <a:off x="6555696" y="1009192"/>
            <a:ext cx="653142" cy="855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3ACFFDE7-058C-4D04-AAB5-A437D7C38D4F}"/>
              </a:ext>
            </a:extLst>
          </p:cNvPr>
          <p:cNvSpPr/>
          <p:nvPr/>
        </p:nvSpPr>
        <p:spPr>
          <a:xfrm>
            <a:off x="8846768" y="1009192"/>
            <a:ext cx="653142" cy="855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5823684C-98F6-404C-B6C1-EF5566477535}"/>
              </a:ext>
            </a:extLst>
          </p:cNvPr>
          <p:cNvSpPr/>
          <p:nvPr/>
        </p:nvSpPr>
        <p:spPr>
          <a:xfrm>
            <a:off x="4048995" y="1009192"/>
            <a:ext cx="653142" cy="855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https://xn----8sbp6ahercl.xn--p1ai/data/thumbs/24b5397b80ae3235c2d33150622f7e2e.png">
            <a:extLst>
              <a:ext uri="{FF2B5EF4-FFF2-40B4-BE49-F238E27FC236}">
                <a16:creationId xmlns:a16="http://schemas.microsoft.com/office/drawing/2014/main" id="{AF8505EB-4586-49D6-A3CE-17706C57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586" y="4200322"/>
            <a:ext cx="2143535" cy="1704787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50F03B7-CD06-4986-815F-7AB8AC5495EC}"/>
              </a:ext>
            </a:extLst>
          </p:cNvPr>
          <p:cNvSpPr txBox="1"/>
          <p:nvPr/>
        </p:nvSpPr>
        <p:spPr>
          <a:xfrm>
            <a:off x="-764743" y="3528093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  <a:cs typeface="Times New Roman" pitchFamily="18" charset="0"/>
              </a:rPr>
              <a:t>Не все предельно ясно…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D1587FBB-381D-4113-8B44-A5790F67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409" y="4153355"/>
            <a:ext cx="8784645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Georgia" panose="02040502050405020303" pitchFamily="18" charset="0"/>
                <a:cs typeface="Times New Roman" pitchFamily="18" charset="0"/>
              </a:rPr>
              <a:t>Возникает вопрос, в каких случаях обязанность по предоставлению заявлений возложена на заказчика ККР, и распространяется ли необходимость внесения в перечень объектов ККР, объектов недвижимости, внесенных на основании заявления, предоставленного кадастровым инженером.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20657C8-FD25-4F79-A766-3B1A995E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6" t="11780" r="21647" b="12086"/>
          <a:stretch/>
        </p:blipFill>
        <p:spPr>
          <a:xfrm>
            <a:off x="3668355" y="5511311"/>
            <a:ext cx="841440" cy="12003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15C29C-6CFF-421C-A0CD-72387FD2E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37" y="5617678"/>
            <a:ext cx="1297693" cy="964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31492E9-1E52-4038-8A01-E7F24E6EF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72" y="5439620"/>
            <a:ext cx="26189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5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1489</Words>
  <Application>Microsoft Office PowerPoint</Application>
  <PresentationFormat>Широкоэкранный</PresentationFormat>
  <Paragraphs>152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САМОРЕГУЛИРУЕМАЯ  ОРГАНИЗАЦИЯ   «БАЛТИЙСКОЕ ОБЪЕДИНЕНИЕ  КАДАСТРОВЫХ ИНЖЕНЕРОВ»</dc:title>
  <dc:creator>Anna</dc:creator>
  <cp:lastModifiedBy>Ксения Петрова</cp:lastModifiedBy>
  <cp:revision>84</cp:revision>
  <dcterms:created xsi:type="dcterms:W3CDTF">2019-08-21T07:41:58Z</dcterms:created>
  <dcterms:modified xsi:type="dcterms:W3CDTF">2019-09-17T09:28:31Z</dcterms:modified>
</cp:coreProperties>
</file>