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74" r:id="rId2"/>
    <p:sldId id="276" r:id="rId3"/>
    <p:sldId id="277" r:id="rId4"/>
    <p:sldId id="279" r:id="rId5"/>
    <p:sldId id="284" r:id="rId6"/>
    <p:sldId id="278" r:id="rId7"/>
    <p:sldId id="281" r:id="rId8"/>
    <p:sldId id="305" r:id="rId9"/>
    <p:sldId id="304" r:id="rId10"/>
    <p:sldId id="286" r:id="rId11"/>
    <p:sldId id="288" r:id="rId12"/>
    <p:sldId id="306" r:id="rId13"/>
    <p:sldId id="29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0099CC"/>
    <a:srgbClr val="6600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2" autoAdjust="0"/>
    <p:restoredTop sz="94654" autoAdjust="0"/>
  </p:normalViewPr>
  <p:slideViewPr>
    <p:cSldViewPr>
      <p:cViewPr>
        <p:scale>
          <a:sx n="65" d="100"/>
          <a:sy n="65" d="100"/>
        </p:scale>
        <p:origin x="-1314" y="-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531572947039458E-2"/>
          <c:y val="0.1893030404029182"/>
          <c:w val="0.89001254363725657"/>
          <c:h val="0.359267290406885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Юр. Лица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3651415196605477E-3"/>
                  <c:y val="2.332743451785780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6826629382345697E-3"/>
                  <c:y val="-2.528951809587294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826629382345697E-3"/>
                  <c:y val="-1.091876034937916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1.721700234365493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35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706657345586425E-2"/>
                  <c:y val="-2.141627120796102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44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5"/>
                <c:pt idx="0">
                  <c:v>Юр. Лица</c:v>
                </c:pt>
                <c:pt idx="1">
                  <c:v>Прокуратура</c:v>
                </c:pt>
                <c:pt idx="2">
                  <c:v>Мун. Органы</c:v>
                </c:pt>
                <c:pt idx="3">
                  <c:v>Физ. Лица</c:v>
                </c:pt>
                <c:pt idx="4">
                  <c:v>Росреестр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</c:v>
                </c:pt>
                <c:pt idx="1">
                  <c:v>7</c:v>
                </c:pt>
                <c:pt idx="2">
                  <c:v>9</c:v>
                </c:pt>
                <c:pt idx="3">
                  <c:v>35</c:v>
                </c:pt>
                <c:pt idx="4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03150720"/>
        <c:axId val="103152256"/>
      </c:barChart>
      <c:catAx>
        <c:axId val="103150720"/>
        <c:scaling>
          <c:orientation val="minMax"/>
        </c:scaling>
        <c:delete val="0"/>
        <c:axPos val="b"/>
        <c:majorTickMark val="none"/>
        <c:minorTickMark val="none"/>
        <c:tickLblPos val="nextTo"/>
        <c:crossAx val="103152256"/>
        <c:crosses val="autoZero"/>
        <c:auto val="1"/>
        <c:lblAlgn val="ctr"/>
        <c:lblOffset val="100"/>
        <c:noMultiLvlLbl val="0"/>
      </c:catAx>
      <c:valAx>
        <c:axId val="103152256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one"/>
        <c:crossAx val="103150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62225-F28D-483D-B68A-334D2C2A766C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53A9D-082A-4794-84D8-5B59D8B8F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865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53A9D-082A-4794-84D8-5B59D8B8F20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811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53A9D-082A-4794-84D8-5B59D8B8F20C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811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53A9D-082A-4794-84D8-5B59D8B8F20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811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53A9D-082A-4794-84D8-5B59D8B8F20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811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53A9D-082A-4794-84D8-5B59D8B8F20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811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53A9D-082A-4794-84D8-5B59D8B8F20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811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53A9D-082A-4794-84D8-5B59D8B8F20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811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53A9D-082A-4794-84D8-5B59D8B8F20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811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53A9D-082A-4794-84D8-5B59D8B8F20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811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53A9D-082A-4794-84D8-5B59D8B8F20C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811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C1D8C-490C-4F07-AE80-75E2EB165EA9}" type="datetime1">
              <a:rPr lang="ru-RU" smtClean="0"/>
              <a:t>30.10.2017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Государственный кадастровый учет объектов недвижимости. г. Вологда </a:t>
            </a:r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6DAF2-7818-4D81-9EC4-F5F2D8C16158}" type="datetime1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Государственный кадастровый учет объектов недвижимости. г. Вологда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632A-0486-44D6-BCD3-B4318771BF99}" type="datetime1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Государственный кадастровый учет объектов недвижимости. г. Вологда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E96C-6F2C-499C-B01A-E0BDB2488763}" type="datetime1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Государственный кадастровый учет объектов недвижимости. г. Вологда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A766-BC6B-4F17-9A10-D3993BD20D37}" type="datetime1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Государственный кадастровый учет объектов недвижимости. г. Вологда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0676-8F81-447C-BD50-96248429A05D}" type="datetime1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Государственный кадастровый учет объектов недвижимости. г. Вологда 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175C-28A8-4C2E-B8A2-19ECFDF6055E}" type="datetime1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Государственный кадастровый учет объектов недвижимости. г. Вологда 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4050-7F35-42BF-936C-AEE92DFFBF87}" type="datetime1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Государственный кадастровый учет объектов недвижимости. г. Вологда 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4863B-C0DE-4493-A090-521B8FE01539}" type="datetime1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Государственный кадастровый учет объектов недвижимости. г. Вологда 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00DA-8B0F-4BFD-948B-34752F211513}" type="datetime1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Государственный кадастровый учет объектов недвижимости. г. Вологда 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58D8C-6CD8-4B57-9864-5617A5A4F096}" type="datetime1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Государственный кадастровый учет объектов недвижимости. г. Вологда 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DDA46B-4E67-4E99-945C-7BF807516A6F}" type="datetime1">
              <a:rPr lang="ru-RU" smtClean="0"/>
              <a:t>30.10.2017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ru-RU" smtClean="0"/>
              <a:t>Государственный кадастровый учет объектов недвижимости. г. Вологда </a:t>
            </a: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newsflash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027445"/>
            <a:ext cx="1872208" cy="2376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TextBox 7"/>
          <p:cNvSpPr txBox="1"/>
          <p:nvPr/>
        </p:nvSpPr>
        <p:spPr>
          <a:xfrm>
            <a:off x="4644008" y="1700808"/>
            <a:ext cx="39565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err="1" smtClean="0">
                <a:solidFill>
                  <a:schemeClr val="tx2"/>
                </a:solidFill>
              </a:rPr>
              <a:t>Наседкина</a:t>
            </a:r>
            <a:r>
              <a:rPr lang="ru-RU" sz="3200" b="1" dirty="0" smtClean="0">
                <a:solidFill>
                  <a:schemeClr val="tx2"/>
                </a:solidFill>
              </a:rPr>
              <a:t> </a:t>
            </a:r>
          </a:p>
          <a:p>
            <a:r>
              <a:rPr lang="ru-RU" sz="3200" b="1" dirty="0" smtClean="0">
                <a:solidFill>
                  <a:schemeClr val="tx2"/>
                </a:solidFill>
              </a:rPr>
              <a:t>Мария Алексеевна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8024" y="3215577"/>
            <a:ext cx="36724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Заместитель директора Ассоциации саморегулируемая организация «Балтийское объединение кадастровых инженеров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93638" y="6021288"/>
            <a:ext cx="7906754" cy="594001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кадастрового учета объектов недвижимости.</a:t>
            </a:r>
          </a:p>
          <a:p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Уфа</a:t>
            </a:r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БСПБ"/>
          <p:cNvPicPr/>
          <p:nvPr/>
        </p:nvPicPr>
        <p:blipFill>
          <a:blip r:embed="rId4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88816" y="0"/>
            <a:ext cx="1739885" cy="1340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787594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8719" y="836712"/>
            <a:ext cx="6696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Соотношение количества поступившей в Ассоциацию СРО «БОКИ» информации/обращений/жалоб на действие/бездействие КИ</a:t>
            </a:r>
          </a:p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1 полугодие 2017 года.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892054552"/>
              </p:ext>
            </p:extLst>
          </p:nvPr>
        </p:nvGraphicFramePr>
        <p:xfrm>
          <a:off x="2771800" y="2775704"/>
          <a:ext cx="542426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07504" y="5805264"/>
            <a:ext cx="8712968" cy="916211"/>
          </a:xfrm>
        </p:spPr>
        <p:txBody>
          <a:bodyPr/>
          <a:lstStyle/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кадастрового учета объектов недвижимости.</a:t>
            </a:r>
          </a:p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Уфа</a:t>
            </a:r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БСПБ"/>
          <p:cNvPicPr/>
          <p:nvPr/>
        </p:nvPicPr>
        <p:blipFill>
          <a:blip r:embed="rId4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0" y="-3069"/>
            <a:ext cx="1739885" cy="1340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78759460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23728" y="746701"/>
            <a:ext cx="64068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Стажировка под руководством членов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Ассоциации СРО «БОКИ»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844824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 стажировки начинает свое течение с момента принятия коллегиальным органом решения о принятии физического лица для прохождения стажировки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3" name="Picture 1" descr="O:\БОКИ\Осипова М.В\В работе\08 Буклет НОВЫЙ\человечки\человечки\ch-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3956" y="1700808"/>
            <a:ext cx="1452161" cy="158417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53132" y="4083589"/>
            <a:ext cx="8244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иметь членство в СРО, в которую представляется заявление от   соискателя;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7638" y="3140530"/>
            <a:ext cx="7956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соответствии с Правилами организации СРО КИ прохождения стажировки физическими лицами кандидат в руководители стажировки должен соответствовать следующим требованиям: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7638" y="4653136"/>
            <a:ext cx="572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иметь опыт работы КИ не менее 2 (двух) лет;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3132" y="5085184"/>
            <a:ext cx="7817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иметь дисциплинарных взысканий за последние 2 (два) года.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07504" y="5805264"/>
            <a:ext cx="8426510" cy="916211"/>
          </a:xfrm>
        </p:spPr>
        <p:txBody>
          <a:bodyPr/>
          <a:lstStyle/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кадастрового учета объектов недвижимости.</a:t>
            </a:r>
          </a:p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Уфа</a:t>
            </a:r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БСПБ"/>
          <p:cNvPicPr/>
          <p:nvPr/>
        </p:nvPicPr>
        <p:blipFill>
          <a:blip r:embed="rId4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-16542" y="0"/>
            <a:ext cx="1739885" cy="1340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787594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2060847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Ассоциация будет выпускать такого рода пособие ежеквартально, дополняя новыми сведениями, полученными от филиалов ФГБУ «ФКП Росреестра» и Управлений Росреестра, также дополняя новыми сведениями в связи с изменениями в законодательстве и т.д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107504" y="5805264"/>
            <a:ext cx="8640960" cy="916211"/>
          </a:xfrm>
        </p:spPr>
        <p:txBody>
          <a:bodyPr/>
          <a:lstStyle/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кадастрового учета объектов недвижимости.</a:t>
            </a:r>
          </a:p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Уфа</a:t>
            </a:r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БСПБ"/>
          <p:cNvPicPr/>
          <p:nvPr/>
        </p:nvPicPr>
        <p:blipFill>
          <a:blip r:embed="rId2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0" y="0"/>
            <a:ext cx="1739885" cy="1340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727373-info.ru/files/1/1113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5832" y="2636912"/>
            <a:ext cx="3312368" cy="3312368"/>
          </a:xfrm>
          <a:prstGeom prst="rect">
            <a:avLst/>
          </a:prstGeom>
          <a:noFill/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07504" y="5805264"/>
            <a:ext cx="7776864" cy="916211"/>
          </a:xfrm>
        </p:spPr>
        <p:txBody>
          <a:bodyPr/>
          <a:lstStyle/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кадастрового учета объектов недвижимости.</a:t>
            </a:r>
          </a:p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Уфа</a:t>
            </a:r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БСПБ"/>
          <p:cNvPicPr/>
          <p:nvPr/>
        </p:nvPicPr>
        <p:blipFill>
          <a:blip r:embed="rId4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-15665" y="-1335"/>
            <a:ext cx="2404605" cy="16440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77638" y="3140530"/>
            <a:ext cx="3978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28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7594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20902" y="5949280"/>
            <a:ext cx="8411537" cy="666009"/>
          </a:xfrm>
        </p:spPr>
        <p:txBody>
          <a:bodyPr/>
          <a:lstStyle/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кадастрового учета объектов недвижимости.</a:t>
            </a:r>
          </a:p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Уфа</a:t>
            </a:r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БСПБ"/>
          <p:cNvPicPr/>
          <p:nvPr/>
        </p:nvPicPr>
        <p:blipFill>
          <a:blip r:embed="rId3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17300" y="0"/>
            <a:ext cx="1739885" cy="1340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O:\БОКИ\Суворова\Доклады для Маши\Пособие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313" y="764704"/>
            <a:ext cx="410445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759460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627781" y="4113076"/>
            <a:ext cx="390466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974252" y="4652686"/>
            <a:ext cx="468052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3033" y="3573016"/>
            <a:ext cx="4710285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77909" y="1122550"/>
            <a:ext cx="672100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Уважаемый кадастровый инженер!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В целях повышения качества вашей профессиональной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деятельности обращаем внимание на необходимость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соблюдения основных требований законодательства РФ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на всех этапах осуществления кадастровых работ.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6081" name="Picture 1" descr="O:\БОКИ\Осипова М.В\В работе\08 Буклет НОВЫЙ\человечки\человечки\4.jpg"/>
          <p:cNvPicPr>
            <a:picLocks noChangeAspect="1" noChangeArrowheads="1"/>
          </p:cNvPicPr>
          <p:nvPr/>
        </p:nvPicPr>
        <p:blipFill rotWithShape="1">
          <a:blip r:embed="rId6" cstate="print"/>
          <a:srcRect l="16548" r="21554"/>
          <a:stretch/>
        </p:blipFill>
        <p:spPr bwMode="auto">
          <a:xfrm>
            <a:off x="353961" y="3403649"/>
            <a:ext cx="1323948" cy="2138933"/>
          </a:xfrm>
          <a:prstGeom prst="rect">
            <a:avLst/>
          </a:prstGeom>
          <a:noFill/>
        </p:spPr>
      </p:pic>
      <p:pic>
        <p:nvPicPr>
          <p:cNvPr id="46082" name="Picture 2" descr="O:\БОКИ\Осипова М.В\В работе\08 Буклет НОВЫЙ\человечки\человечки\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80112" y="5012726"/>
            <a:ext cx="3096344" cy="1777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52168" y="5904547"/>
            <a:ext cx="8246748" cy="745166"/>
          </a:xfrm>
        </p:spPr>
        <p:txBody>
          <a:bodyPr/>
          <a:lstStyle/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кадастрового учета объектов недвижимости.</a:t>
            </a:r>
          </a:p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Уфа</a:t>
            </a:r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БСПБ"/>
          <p:cNvPicPr/>
          <p:nvPr/>
        </p:nvPicPr>
        <p:blipFill>
          <a:blip r:embed="rId8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0" y="0"/>
            <a:ext cx="1739885" cy="1340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78759460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79712" y="764704"/>
            <a:ext cx="655272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Наиболее часто допускаемые нарушения</a:t>
            </a:r>
          </a:p>
          <a:p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Требований при подготовке МП, ТП и АО</a:t>
            </a:r>
            <a:endParaRPr lang="ru-RU" sz="2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50868" y="1988840"/>
            <a:ext cx="6433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Не включено в состав приложения  согласие заказчика кадастровых работ (физического лица) на обработку персональных данных;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3068960"/>
            <a:ext cx="63367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Не указаны наименование СРО, членом которой является КИ, СНИЛС, № и дата заключения договора подряда,              № регистрации в государственном реестре лиц, осуществляющих кадастровую деятельность;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9672" y="4725144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Формат XML-документа не обеспечивает считывание и контроль представленных данных.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07504" y="5805264"/>
            <a:ext cx="8640960" cy="941189"/>
          </a:xfrm>
        </p:spPr>
        <p:txBody>
          <a:bodyPr/>
          <a:lstStyle/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кадастрового учета объектов недвижимости.</a:t>
            </a:r>
          </a:p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Уфа</a:t>
            </a:r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БСПБ"/>
          <p:cNvPicPr/>
          <p:nvPr/>
        </p:nvPicPr>
        <p:blipFill>
          <a:blip r:embed="rId3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0" y="0"/>
            <a:ext cx="1739885" cy="1340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78759460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806736"/>
            <a:ext cx="4422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Апелляционная комиссия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33" name="Picture 1" descr="O:\БОКИ\Осипова М.В\В работе\08 Буклет НОВЫЙ\человечки\человечки\5ff39863c4796167a312ecb50026bce2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20272" y="404664"/>
            <a:ext cx="1393889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899593" y="2060848"/>
            <a:ext cx="6624736" cy="3349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Заявление об обжаловании решения о приостановлении представляется в апелляционную комиссию по месту нахождения органа регистрации прав, принявшего решение о приостановлении в течение 30 (тридцати) дней с даты принятия такого решения.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07504" y="5733256"/>
            <a:ext cx="8712968" cy="988219"/>
          </a:xfrm>
        </p:spPr>
        <p:txBody>
          <a:bodyPr/>
          <a:lstStyle/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кадастрового учета объектов недвижимости.</a:t>
            </a:r>
          </a:p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Уфа</a:t>
            </a:r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БСПБ"/>
          <p:cNvPicPr/>
          <p:nvPr/>
        </p:nvPicPr>
        <p:blipFill>
          <a:blip r:embed="rId4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0" y="-33946"/>
            <a:ext cx="1739885" cy="1340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78759460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1556792"/>
            <a:ext cx="66967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Ассоциация СРО «БОКИ» помогает своим членам и осуществляет предварительную проверку и анализ решения органа регистрации прав о приостановлении кадастрового учета и (или) регистрации прав и приложенных к нему документов на предмет целесообразности обжалования данного решения в апелляционной комиссии.</a:t>
            </a:r>
          </a:p>
          <a:p>
            <a:pPr algn="just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Для получения заключения Ассоциации Вам необходимо направить в адрес Ассоциации заявление с приложенными документами не позднее 5 дней до окончания срока обращения в апелляционную комиссию.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985" name="Picture 1" descr="O:\БОКИ\Осипова М.В\В работе\08 Буклет НОВЫЙ\человечки\человечки\kak-proverit-kachestvo-batu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5034667"/>
            <a:ext cx="1954560" cy="1667258"/>
          </a:xfrm>
          <a:prstGeom prst="rect">
            <a:avLst/>
          </a:prstGeom>
          <a:noFill/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07504" y="5822489"/>
            <a:ext cx="8435280" cy="916211"/>
          </a:xfrm>
        </p:spPr>
        <p:txBody>
          <a:bodyPr/>
          <a:lstStyle/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кадастрового учета объектов недвижимости.</a:t>
            </a:r>
          </a:p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Уфа</a:t>
            </a:r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БСПБ"/>
          <p:cNvPicPr/>
          <p:nvPr/>
        </p:nvPicPr>
        <p:blipFill>
          <a:blip r:embed="rId4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0" y="0"/>
            <a:ext cx="1739885" cy="1340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78759460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64059" y="764704"/>
            <a:ext cx="59588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передачи актов согласования</a:t>
            </a:r>
          </a:p>
          <a:p>
            <a:pPr algn="ctr"/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местоположения границ земельных участков</a:t>
            </a:r>
            <a:endParaRPr lang="ru-RU" sz="2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54118" y="1772816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Акты согласования подлежат передаче в орган, уполномоченный на осуществление ГКУ в течение 30 рабочих дней со дня осуществления ГКУ.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3068960"/>
            <a:ext cx="4418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Перечень передаваемых документов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4994" y="3717032"/>
            <a:ext cx="49199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Оригинал акта согласования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(электронная копия которого прикреплена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МП, в случае подготовки акта согласования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Чертеже, ОРИГИНАЛ передавать в Чертеже)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068" y="4933046"/>
            <a:ext cx="3187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Сопроводительное письмо</a:t>
            </a:r>
          </a:p>
        </p:txBody>
      </p:sp>
      <p:pic>
        <p:nvPicPr>
          <p:cNvPr id="37889" name="Picture 1" descr="O:\БОКИ\Осипова М.В\В работе\08 Буклет НОВЫЙ\человечки\человечки\iснро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861048"/>
            <a:ext cx="2498742" cy="2498742"/>
          </a:xfrm>
          <a:prstGeom prst="rect">
            <a:avLst/>
          </a:prstGeom>
          <a:noFill/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107504" y="5958572"/>
            <a:ext cx="8352928" cy="762903"/>
          </a:xfrm>
        </p:spPr>
        <p:txBody>
          <a:bodyPr/>
          <a:lstStyle/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кадастрового учета объектов недвижимости.</a:t>
            </a:r>
          </a:p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Уфа</a:t>
            </a:r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БСПБ"/>
          <p:cNvPicPr/>
          <p:nvPr/>
        </p:nvPicPr>
        <p:blipFill>
          <a:blip r:embed="rId4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0" y="0"/>
            <a:ext cx="1739885" cy="1340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787594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979712" y="692695"/>
            <a:ext cx="63495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Контроль за деятельностью членов</a:t>
            </a:r>
          </a:p>
          <a:p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Ассоциации СРО «БОКИ»</a:t>
            </a:r>
            <a:endParaRPr lang="ru-RU" sz="3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683568" y="2420888"/>
          <a:ext cx="7200800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00400"/>
                <a:gridCol w="3600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Плановая проверка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Внеплановая проверка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0" lang="ru-RU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Плановые проверки проводятся на основании утвержденного ежегодного плана проведения таких проверок</a:t>
                      </a:r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Самостоятельное обнаружение Ассоциацией СРО «БОКИ» причин проведения  внеплановой проверки;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Поступившие в СРО информация/обращение/жалоба на действие/бездействие кадастрового инженера;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107504" y="5949280"/>
            <a:ext cx="8064896" cy="772195"/>
          </a:xfrm>
        </p:spPr>
        <p:txBody>
          <a:bodyPr/>
          <a:lstStyle/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кадастрового учета объектов недвижимости.</a:t>
            </a:r>
          </a:p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Уфа</a:t>
            </a:r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БСПБ"/>
          <p:cNvPicPr/>
          <p:nvPr/>
        </p:nvPicPr>
        <p:blipFill>
          <a:blip r:embed="rId2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-1" y="-3069"/>
            <a:ext cx="1739885" cy="1340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9" y="2276872"/>
            <a:ext cx="828675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-нарушение порядка согласования местоположения границ земельного участка;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-нарушение требований к оформлению межевых, технических планов, актов согласования;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-нарушение порядка хранения и передачи актов согласования местоположения границ земельных участков в соответствии с Приказом Минэкономразвития от 09.06.2016 г. №363.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980728"/>
            <a:ext cx="68465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Примеры типовых ошибок, выявленных в результате проведения Ассоциацией внеплановых проверок: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07504" y="5877272"/>
            <a:ext cx="8568952" cy="844203"/>
          </a:xfrm>
        </p:spPr>
        <p:txBody>
          <a:bodyPr/>
          <a:lstStyle/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вопросы кадастрового учета объектов недвижимости.</a:t>
            </a:r>
          </a:p>
          <a:p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Уфа</a:t>
            </a:r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БСПБ"/>
          <p:cNvPicPr/>
          <p:nvPr/>
        </p:nvPicPr>
        <p:blipFill>
          <a:blip r:embed="rId2" cstate="print">
            <a:lum contrast="40000"/>
          </a:blip>
          <a:srcRect l="22175" r="26255" b="12899"/>
          <a:stretch>
            <a:fillRect/>
          </a:stretch>
        </p:blipFill>
        <p:spPr bwMode="auto">
          <a:xfrm>
            <a:off x="0" y="0"/>
            <a:ext cx="1739885" cy="1340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2469</TotalTime>
  <Words>684</Words>
  <Application>Microsoft Office PowerPoint</Application>
  <PresentationFormat>Экран (4:3)</PresentationFormat>
  <Paragraphs>89</Paragraphs>
  <Slides>13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123</dc:creator>
  <cp:lastModifiedBy>kadastr_2</cp:lastModifiedBy>
  <cp:revision>241</cp:revision>
  <dcterms:created xsi:type="dcterms:W3CDTF">2012-08-31T12:30:35Z</dcterms:created>
  <dcterms:modified xsi:type="dcterms:W3CDTF">2017-10-30T16:24:54Z</dcterms:modified>
</cp:coreProperties>
</file>