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308" r:id="rId1"/>
  </p:sldMasterIdLst>
  <p:notesMasterIdLst>
    <p:notesMasterId r:id="rId11"/>
  </p:notesMasterIdLst>
  <p:handoutMasterIdLst>
    <p:handoutMasterId r:id="rId12"/>
  </p:handoutMasterIdLst>
  <p:sldIdLst>
    <p:sldId id="2141411412" r:id="rId2"/>
    <p:sldId id="2141411455" r:id="rId3"/>
    <p:sldId id="2141411456" r:id="rId4"/>
    <p:sldId id="2141411414" r:id="rId5"/>
    <p:sldId id="2141411415" r:id="rId6"/>
    <p:sldId id="2141411416" r:id="rId7"/>
    <p:sldId id="2141411457" r:id="rId8"/>
    <p:sldId id="2141411458" r:id="rId9"/>
    <p:sldId id="2141411459" r:id="rId10"/>
  </p:sldIdLst>
  <p:sldSz cx="12192000" cy="6858000"/>
  <p:notesSz cx="12344400" cy="7315200"/>
  <p:defaultTextStyle>
    <a:defPPr>
      <a:defRPr lang="ru-RU"/>
    </a:defPPr>
    <a:lvl1pPr marL="0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1pPr>
    <a:lvl2pPr marL="232829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2pPr>
    <a:lvl3pPr marL="465659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3pPr>
    <a:lvl4pPr marL="698488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4pPr>
    <a:lvl5pPr marL="931318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5pPr>
    <a:lvl6pPr marL="1164147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6pPr>
    <a:lvl7pPr marL="1396977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7pPr>
    <a:lvl8pPr marL="1629806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8pPr>
    <a:lvl9pPr marL="1862633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2" orient="horz" pos="829" userDrawn="1">
          <p15:clr>
            <a:srgbClr val="A4A3A4"/>
          </p15:clr>
        </p15:guide>
        <p15:guide id="14" orient="horz" pos="3279" userDrawn="1">
          <p15:clr>
            <a:srgbClr val="A4A3A4"/>
          </p15:clr>
        </p15:guide>
        <p15:guide id="15" orient="horz" pos="4187" userDrawn="1">
          <p15:clr>
            <a:srgbClr val="A4A3A4"/>
          </p15:clr>
        </p15:guide>
        <p15:guide id="16" pos="3689" userDrawn="1">
          <p15:clr>
            <a:srgbClr val="A4A3A4"/>
          </p15:clr>
        </p15:guide>
        <p15:guide id="17" pos="181" userDrawn="1">
          <p15:clr>
            <a:srgbClr val="A4A3A4"/>
          </p15:clr>
        </p15:guide>
        <p15:guide id="18" orient="horz" pos="1101" userDrawn="1">
          <p15:clr>
            <a:srgbClr val="A4A3A4"/>
          </p15:clr>
        </p15:guide>
        <p15:guide id="19" orient="horz" pos="1495" userDrawn="1">
          <p15:clr>
            <a:srgbClr val="A4A3A4"/>
          </p15:clr>
        </p15:guide>
        <p15:guide id="20" orient="horz" pos="1857" userDrawn="1">
          <p15:clr>
            <a:srgbClr val="A4A3A4"/>
          </p15:clr>
        </p15:guide>
        <p15:guide id="21" orient="horz" pos="2220" userDrawn="1">
          <p15:clr>
            <a:srgbClr val="A4A3A4"/>
          </p15:clr>
        </p15:guide>
        <p15:guide id="22" orient="horz" pos="2584" userDrawn="1">
          <p15:clr>
            <a:srgbClr val="A4A3A4"/>
          </p15:clr>
        </p15:guide>
        <p15:guide id="23" orient="horz" pos="2916" userDrawn="1">
          <p15:clr>
            <a:srgbClr val="A4A3A4"/>
          </p15:clr>
        </p15:guide>
        <p15:guide id="24" orient="horz" pos="3612" userDrawn="1">
          <p15:clr>
            <a:srgbClr val="A4A3A4"/>
          </p15:clr>
        </p15:guide>
        <p15:guide id="25" orient="horz" pos="3975" userDrawn="1">
          <p15:clr>
            <a:srgbClr val="A4A3A4"/>
          </p15:clr>
        </p15:guide>
        <p15:guide id="26" pos="40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00"/>
    <a:srgbClr val="00CC99"/>
    <a:srgbClr val="03F3B7"/>
    <a:srgbClr val="39505E"/>
    <a:srgbClr val="ECF3FA"/>
    <a:srgbClr val="008CFF"/>
    <a:srgbClr val="007AFF"/>
    <a:srgbClr val="0070C0"/>
    <a:srgbClr val="66BAFF"/>
    <a:srgbClr val="1890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1" autoAdjust="0"/>
    <p:restoredTop sz="96400" autoAdjust="0"/>
  </p:normalViewPr>
  <p:slideViewPr>
    <p:cSldViewPr snapToGrid="0">
      <p:cViewPr varScale="1">
        <p:scale>
          <a:sx n="115" d="100"/>
          <a:sy n="115" d="100"/>
        </p:scale>
        <p:origin x="594" y="108"/>
      </p:cViewPr>
      <p:guideLst>
        <p:guide orient="horz" pos="829"/>
        <p:guide orient="horz" pos="3279"/>
        <p:guide orient="horz" pos="4187"/>
        <p:guide pos="3689"/>
        <p:guide pos="181"/>
        <p:guide orient="horz" pos="1101"/>
        <p:guide orient="horz" pos="1495"/>
        <p:guide orient="horz" pos="1857"/>
        <p:guide orient="horz" pos="2220"/>
        <p:guide orient="horz" pos="2584"/>
        <p:guide orient="horz" pos="2916"/>
        <p:guide orient="horz" pos="3612"/>
        <p:guide orient="horz" pos="3975"/>
        <p:guide pos="40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5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" y="8"/>
            <a:ext cx="5349045" cy="366784"/>
          </a:xfrm>
          <a:prstGeom prst="rect">
            <a:avLst/>
          </a:prstGeom>
        </p:spPr>
        <p:txBody>
          <a:bodyPr vert="horz" lIns="101942" tIns="50970" rIns="101942" bIns="5097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6991424" y="8"/>
            <a:ext cx="5351016" cy="366784"/>
          </a:xfrm>
          <a:prstGeom prst="rect">
            <a:avLst/>
          </a:prstGeom>
        </p:spPr>
        <p:txBody>
          <a:bodyPr vert="horz" lIns="101942" tIns="50970" rIns="101942" bIns="50970" rtlCol="0"/>
          <a:lstStyle>
            <a:lvl1pPr algn="r">
              <a:defRPr sz="1200"/>
            </a:lvl1pPr>
          </a:lstStyle>
          <a:p>
            <a:fld id="{B14BF506-F78A-4E1F-A9DE-6AC03BB48BAE}" type="datetimeFigureOut">
              <a:rPr lang="ru-RU" smtClean="0"/>
              <a:t>07.07.2023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" y="6948418"/>
            <a:ext cx="5349045" cy="366784"/>
          </a:xfrm>
          <a:prstGeom prst="rect">
            <a:avLst/>
          </a:prstGeom>
        </p:spPr>
        <p:txBody>
          <a:bodyPr vert="horz" lIns="101942" tIns="50970" rIns="101942" bIns="5097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6991424" y="6948418"/>
            <a:ext cx="5351016" cy="366784"/>
          </a:xfrm>
          <a:prstGeom prst="rect">
            <a:avLst/>
          </a:prstGeom>
        </p:spPr>
        <p:txBody>
          <a:bodyPr vert="horz" lIns="101942" tIns="50970" rIns="101942" bIns="50970" rtlCol="0" anchor="b"/>
          <a:lstStyle>
            <a:lvl1pPr algn="r">
              <a:defRPr sz="1200"/>
            </a:lvl1pPr>
          </a:lstStyle>
          <a:p>
            <a:fld id="{3B91BF07-7441-4B8C-B3B5-D7726D37A1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722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5" y="4"/>
            <a:ext cx="5349501" cy="366580"/>
          </a:xfrm>
          <a:prstGeom prst="rect">
            <a:avLst/>
          </a:prstGeom>
        </p:spPr>
        <p:txBody>
          <a:bodyPr vert="horz" lIns="54344" tIns="27173" rIns="54344" bIns="27173" rtlCol="0"/>
          <a:lstStyle>
            <a:lvl1pPr algn="l">
              <a:defRPr sz="6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91986" y="4"/>
            <a:ext cx="5349501" cy="366580"/>
          </a:xfrm>
          <a:prstGeom prst="rect">
            <a:avLst/>
          </a:prstGeom>
        </p:spPr>
        <p:txBody>
          <a:bodyPr vert="horz" lIns="54344" tIns="27173" rIns="54344" bIns="27173" rtlCol="0"/>
          <a:lstStyle>
            <a:lvl1pPr algn="r">
              <a:defRPr sz="600"/>
            </a:lvl1pPr>
          </a:lstStyle>
          <a:p>
            <a:fld id="{D63B7CCF-0311-44C0-B04E-3BEADBC90B6F}" type="datetimeFigureOut">
              <a:rPr lang="ru-RU" smtClean="0"/>
              <a:t>07.07.2023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76688" y="914400"/>
            <a:ext cx="4391025" cy="2470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4344" tIns="27173" rIns="54344" bIns="2717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34058" y="3520013"/>
            <a:ext cx="9876300" cy="2881312"/>
          </a:xfrm>
          <a:prstGeom prst="rect">
            <a:avLst/>
          </a:prstGeom>
        </p:spPr>
        <p:txBody>
          <a:bodyPr vert="horz" lIns="54344" tIns="27173" rIns="54344" bIns="2717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5" y="6948628"/>
            <a:ext cx="5349501" cy="366580"/>
          </a:xfrm>
          <a:prstGeom prst="rect">
            <a:avLst/>
          </a:prstGeom>
        </p:spPr>
        <p:txBody>
          <a:bodyPr vert="horz" lIns="54344" tIns="27173" rIns="54344" bIns="27173" rtlCol="0" anchor="b"/>
          <a:lstStyle>
            <a:lvl1pPr algn="l">
              <a:defRPr sz="6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91986" y="6948628"/>
            <a:ext cx="5349501" cy="366580"/>
          </a:xfrm>
          <a:prstGeom prst="rect">
            <a:avLst/>
          </a:prstGeom>
        </p:spPr>
        <p:txBody>
          <a:bodyPr vert="horz" lIns="54344" tIns="27173" rIns="54344" bIns="27173" rtlCol="0" anchor="b"/>
          <a:lstStyle>
            <a:lvl1pPr algn="r">
              <a:defRPr sz="600"/>
            </a:lvl1pPr>
          </a:lstStyle>
          <a:p>
            <a:fld id="{848594CB-4B43-4AC5-AEFA-8E4D634FEB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213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1pPr>
    <a:lvl2pPr marL="232829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2pPr>
    <a:lvl3pPr marL="465659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3pPr>
    <a:lvl4pPr marL="698488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4pPr>
    <a:lvl5pPr marL="931318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5pPr>
    <a:lvl6pPr marL="1164147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6pPr>
    <a:lvl7pPr marL="1396977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7pPr>
    <a:lvl8pPr marL="1629806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8pPr>
    <a:lvl9pPr marL="1862633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5175" y="488950"/>
            <a:ext cx="5708650" cy="3211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ED875-7CA7-4683-B586-34E1A4A09D1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89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61571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4D6B36-8DA3-4C7E-B61C-5AB9FF8291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5724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4D39C9-8829-44E1-A668-BAE11A76C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3032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74E996-E2D0-4A08-BA18-36DF41474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06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7BB4B3-8D47-430B-9B65-D995DD1AB3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252"/>
            <a:ext cx="12192000" cy="108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20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26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288AA24-53B2-455B-8D9D-EEA54F27B8AD}"/>
              </a:ext>
            </a:extLst>
          </p:cNvPr>
          <p:cNvSpPr/>
          <p:nvPr userDrawn="1"/>
        </p:nvSpPr>
        <p:spPr>
          <a:xfrm>
            <a:off x="0" y="822960"/>
            <a:ext cx="12192000" cy="6035040"/>
          </a:xfrm>
          <a:prstGeom prst="rect">
            <a:avLst/>
          </a:prstGeom>
          <a:gradFill>
            <a:gsLst>
              <a:gs pos="0">
                <a:srgbClr val="007AFF"/>
              </a:gs>
              <a:gs pos="100000">
                <a:srgbClr val="00CC9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4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21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56" userDrawn="1">
          <p15:clr>
            <a:srgbClr val="FBAE40"/>
          </p15:clr>
        </p15:guide>
        <p15:guide id="2" pos="796" userDrawn="1">
          <p15:clr>
            <a:srgbClr val="FBAE40"/>
          </p15:clr>
        </p15:guide>
        <p15:guide id="3" pos="37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59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56" userDrawn="1">
          <p15:clr>
            <a:srgbClr val="FBAE40"/>
          </p15:clr>
        </p15:guide>
        <p15:guide id="2" pos="796" userDrawn="1">
          <p15:clr>
            <a:srgbClr val="FBAE40"/>
          </p15:clr>
        </p15:guide>
        <p15:guide id="3" pos="37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6"/>
            <a:ext cx="12192000" cy="1081754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3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4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809625" algn="l"/>
              </a:tabLst>
              <a:defRPr sz="2400" b="1">
                <a:solidFill>
                  <a:schemeClr val="tx1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pic>
        <p:nvPicPr>
          <p:cNvPr id="17" name="Рисунок 38">
            <a:extLst>
              <a:ext uri="{FF2B5EF4-FFF2-40B4-BE49-F238E27FC236}">
                <a16:creationId xmlns:a16="http://schemas.microsoft.com/office/drawing/2014/main" id="{EACDABC3-91E6-489E-BD75-AECE9345F6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5" y="34942"/>
            <a:ext cx="691747" cy="69689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2024" y="1323975"/>
            <a:ext cx="10525125" cy="4895850"/>
          </a:xfrm>
        </p:spPr>
        <p:txBody>
          <a:bodyPr>
            <a:normAutofit/>
          </a:bodyPr>
          <a:lstStyle>
            <a:lvl1pPr marL="228594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1pPr>
            <a:lvl2pPr marL="685783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2pPr>
            <a:lvl3pPr marL="1142971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3pPr>
            <a:lvl4pPr marL="1600160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4pPr>
            <a:lvl5pPr marL="2057349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099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243">
          <p15:clr>
            <a:srgbClr val="FBAE40"/>
          </p15:clr>
        </p15:guide>
        <p15:guide id="2" pos="30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6BED0-189E-4943-8DB6-0A9EF11C7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246982"/>
            <a:ext cx="5157787" cy="8239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46D484-19A6-4B6B-BDF5-A6692731BB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32442"/>
          <a:stretch/>
        </p:blipFill>
        <p:spPr>
          <a:xfrm>
            <a:off x="0" y="5776246"/>
            <a:ext cx="12192000" cy="108175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947A0-6C39-4DAC-9F4E-F570EAD45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305054"/>
            <a:ext cx="5157787" cy="3884613"/>
          </a:xfrm>
        </p:spPr>
        <p:txBody>
          <a:bodyPr>
            <a:normAutofit/>
          </a:bodyPr>
          <a:lstStyle>
            <a:lvl1pPr marL="228594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rgbClr val="000000"/>
                </a:solidFill>
              </a:defRPr>
            </a:lvl1pPr>
            <a:lvl2pPr marL="685783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rgbClr val="000000"/>
                </a:solidFill>
              </a:defRPr>
            </a:lvl2pPr>
            <a:lvl3pPr marL="1142971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rgbClr val="000000"/>
                </a:solidFill>
              </a:defRPr>
            </a:lvl3pPr>
            <a:lvl4pPr marL="1600160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rgbClr val="000000"/>
                </a:solidFill>
              </a:defRPr>
            </a:lvl4pPr>
            <a:lvl5pPr marL="2057349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E98F0-0A34-49DA-A1B6-8099465AB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6" y="1246982"/>
            <a:ext cx="5183188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8B27D2-411C-4250-86F9-248A70DD2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305054"/>
            <a:ext cx="5183188" cy="3884613"/>
          </a:xfrm>
        </p:spPr>
        <p:txBody>
          <a:bodyPr>
            <a:normAutofit/>
          </a:bodyPr>
          <a:lstStyle>
            <a:lvl1pPr marL="228594" indent="-228594"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rgbClr val="000000"/>
                </a:solidFill>
              </a:defRPr>
            </a:lvl1pPr>
            <a:lvl2pPr marL="685783" indent="-228594"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rgbClr val="000000"/>
                </a:solidFill>
              </a:defRPr>
            </a:lvl2pPr>
            <a:lvl3pPr marL="1142971" indent="-228594"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rgbClr val="000000"/>
                </a:solidFill>
              </a:defRPr>
            </a:lvl3pPr>
            <a:lvl4pPr marL="1600160" indent="-228594"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rgbClr val="000000"/>
                </a:solidFill>
              </a:defRPr>
            </a:lvl4pPr>
            <a:lvl5pPr marL="2057349" indent="-228594"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C537432-E2EF-4BF1-90A7-32FD5153EA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4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DC7F13-FC8B-4B9A-A91F-FCEC132DED60}"/>
              </a:ext>
            </a:extLst>
          </p:cNvPr>
          <p:cNvSpPr/>
          <p:nvPr userDrawn="1"/>
        </p:nvSpPr>
        <p:spPr>
          <a:xfrm>
            <a:off x="0" y="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F96892C9-3AB1-475D-812F-6012186E24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2025" y="4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809625" algn="l"/>
              </a:tabLst>
              <a:defRPr sz="2400" b="1">
                <a:solidFill>
                  <a:schemeClr val="tx1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 dirty="0"/>
              <a:t> </a:t>
            </a:r>
            <a:endParaRPr lang="ru-RU" dirty="0"/>
          </a:p>
        </p:txBody>
      </p:sp>
      <p:pic>
        <p:nvPicPr>
          <p:cNvPr id="14" name="Рисунок 38">
            <a:extLst>
              <a:ext uri="{FF2B5EF4-FFF2-40B4-BE49-F238E27FC236}">
                <a16:creationId xmlns:a16="http://schemas.microsoft.com/office/drawing/2014/main" id="{A82F49A4-D73E-4A58-8DDB-45D4206B95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5" y="34942"/>
            <a:ext cx="691747" cy="69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0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50789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81150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9600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43077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85760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456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22313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96642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50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37" r:id="rId12"/>
    <p:sldLayoutId id="2147484335" r:id="rId13"/>
    <p:sldLayoutId id="2147484336" r:id="rId14"/>
    <p:sldLayoutId id="2147484306" r:id="rId15"/>
    <p:sldLayoutId id="2147484307" r:id="rId16"/>
    <p:sldLayoutId id="2147484338" r:id="rId17"/>
    <p:sldLayoutId id="214748433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6.emf"/><Relationship Id="rId12" Type="http://schemas.openxmlformats.org/officeDocument/2006/relationships/image" Target="../media/image10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NUL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epkr.rosreestr.ru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tel:8%20(800)%20100-34-34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tel:8%20(800)%20100-34-34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009AB666-0222-4717-9E13-4201CD4DB5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384217" y="-18494"/>
            <a:ext cx="11556082" cy="6858000"/>
          </a:xfrm>
          <a:prstGeom prst="rect">
            <a:avLst/>
          </a:prstGeom>
        </p:spPr>
      </p:pic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57" y="1595"/>
          <a:ext cx="1955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2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7" y="1595"/>
                        <a:ext cx="1955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одзаголовок 4">
            <a:extLst>
              <a:ext uri="{FF2B5EF4-FFF2-40B4-BE49-F238E27FC236}">
                <a16:creationId xmlns:a16="http://schemas.microsoft.com/office/drawing/2014/main" id="{6606CED7-1700-A14B-9EC7-E137772CA85D}"/>
              </a:ext>
            </a:extLst>
          </p:cNvPr>
          <p:cNvSpPr txBox="1">
            <a:spLocks/>
          </p:cNvSpPr>
          <p:nvPr/>
        </p:nvSpPr>
        <p:spPr>
          <a:xfrm>
            <a:off x="29592" y="1596359"/>
            <a:ext cx="6713539" cy="4148833"/>
          </a:xfrm>
        </p:spPr>
        <p:txBody>
          <a:bodyPr lIns="65273" tIns="32641" rIns="65273" bIns="3264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002060"/>
                </a:solidFill>
                <a:ea typeface="+mj-ea"/>
                <a:cs typeface="Golos Text" panose="020B0503020202020204" pitchFamily="34" charset="0"/>
              </a:rPr>
              <a:t>Об электронной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a typeface="+mj-ea"/>
                <a:cs typeface="Golos Text" panose="020B0503020202020204" pitchFamily="34" charset="0"/>
              </a:rPr>
              <a:t>платформе кадастровых работ</a:t>
            </a:r>
          </a:p>
          <a:p>
            <a:pPr algn="ctr"/>
            <a:endParaRPr lang="ru-RU" sz="2667" b="1" dirty="0">
              <a:solidFill>
                <a:srgbClr val="39505E"/>
              </a:solidFill>
              <a:cs typeface="Arial" panose="020B0604020202020204" pitchFamily="34" charset="0"/>
            </a:endParaRPr>
          </a:p>
          <a:p>
            <a:pPr algn="ctr"/>
            <a:endParaRPr lang="ru-RU" sz="2667" b="1" dirty="0">
              <a:solidFill>
                <a:srgbClr val="39505E"/>
              </a:solidFill>
              <a:cs typeface="Arial" panose="020B0604020202020204" pitchFamily="34" charset="0"/>
            </a:endParaRPr>
          </a:p>
          <a:p>
            <a:pPr algn="ctr"/>
            <a:endParaRPr lang="ru-RU" sz="2667" b="1" dirty="0" smtClean="0">
              <a:solidFill>
                <a:srgbClr val="39505E"/>
              </a:solidFill>
              <a:cs typeface="Arial" panose="020B0604020202020204" pitchFamily="34" charset="0"/>
            </a:endParaRPr>
          </a:p>
          <a:p>
            <a:pPr algn="ctr"/>
            <a:endParaRPr lang="ru-RU" sz="2667" b="1" dirty="0">
              <a:solidFill>
                <a:srgbClr val="39505E"/>
              </a:solidFill>
              <a:cs typeface="Arial" panose="020B0604020202020204" pitchFamily="34" charset="0"/>
            </a:endParaRPr>
          </a:p>
          <a:p>
            <a:pPr algn="ctr"/>
            <a:endParaRPr lang="ru-RU" sz="2667" b="1" dirty="0">
              <a:solidFill>
                <a:srgbClr val="39505E"/>
              </a:solidFill>
              <a:cs typeface="Arial" panose="020B0604020202020204" pitchFamily="34" charset="0"/>
            </a:endParaRPr>
          </a:p>
          <a:p>
            <a:pPr algn="ctr"/>
            <a:endParaRPr lang="ru-RU" sz="2667" b="1" dirty="0" smtClean="0">
              <a:solidFill>
                <a:srgbClr val="39505E"/>
              </a:solidFill>
              <a:cs typeface="Arial" panose="020B0604020202020204" pitchFamily="34" charset="0"/>
            </a:endParaRPr>
          </a:p>
          <a:p>
            <a:pPr algn="ctr"/>
            <a:endParaRPr lang="ru-RU" sz="2667" b="1" dirty="0">
              <a:solidFill>
                <a:srgbClr val="39505E"/>
              </a:solidFill>
              <a:cs typeface="Arial" panose="020B0604020202020204" pitchFamily="34" charset="0"/>
            </a:endParaRPr>
          </a:p>
        </p:txBody>
      </p:sp>
      <p:sp>
        <p:nvSpPr>
          <p:cNvPr id="8" name="Подзаголовок 4">
            <a:extLst>
              <a:ext uri="{FF2B5EF4-FFF2-40B4-BE49-F238E27FC236}">
                <a16:creationId xmlns:a16="http://schemas.microsoft.com/office/drawing/2014/main" id="{6606CED7-1700-A14B-9EC7-E137772CA85D}"/>
              </a:ext>
            </a:extLst>
          </p:cNvPr>
          <p:cNvSpPr txBox="1">
            <a:spLocks/>
          </p:cNvSpPr>
          <p:nvPr/>
        </p:nvSpPr>
        <p:spPr>
          <a:xfrm>
            <a:off x="384217" y="1486709"/>
            <a:ext cx="6004291" cy="3412047"/>
          </a:xfrm>
        </p:spPr>
        <p:txBody>
          <a:bodyPr lIns="65273" tIns="32641" rIns="65273" bIns="3264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3C540C-704E-4613-9F0D-30351564FE5F}"/>
              </a:ext>
            </a:extLst>
          </p:cNvPr>
          <p:cNvSpPr/>
          <p:nvPr/>
        </p:nvSpPr>
        <p:spPr>
          <a:xfrm>
            <a:off x="0" y="-1"/>
            <a:ext cx="1638300" cy="6858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01313C7-2EB2-44B7-B8DB-D4D8CAF3E45C}"/>
              </a:ext>
            </a:extLst>
          </p:cNvPr>
          <p:cNvSpPr/>
          <p:nvPr/>
        </p:nvSpPr>
        <p:spPr>
          <a:xfrm>
            <a:off x="0" y="-1"/>
            <a:ext cx="1638300" cy="6858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54D9C79-BFE9-4041-8C56-9751DED1C2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21" y="0"/>
            <a:ext cx="6470589" cy="6858000"/>
          </a:xfrm>
          <a:prstGeom prst="rect">
            <a:avLst/>
          </a:prstGeom>
        </p:spPr>
      </p:pic>
      <p:pic>
        <p:nvPicPr>
          <p:cNvPr id="14" name="Graphic 8">
            <a:extLst>
              <a:ext uri="{FF2B5EF4-FFF2-40B4-BE49-F238E27FC236}">
                <a16:creationId xmlns:a16="http://schemas.microsoft.com/office/drawing/2014/main" id="{D63BB6CE-DE97-431A-AEF9-547E73110F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405455" y="1480906"/>
            <a:ext cx="3859200" cy="3859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64458" y="2530877"/>
            <a:ext cx="2941194" cy="1878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9259" y="91156"/>
            <a:ext cx="1984341" cy="72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54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Личный кабинет кадастрового инженера</a:t>
            </a:r>
            <a:endParaRPr lang="ru-RU" dirty="0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09FEA501-3037-8550-8E59-215A96F61A8C}"/>
              </a:ext>
            </a:extLst>
          </p:cNvPr>
          <p:cNvSpPr>
            <a:spLocks/>
          </p:cNvSpPr>
          <p:nvPr/>
        </p:nvSpPr>
        <p:spPr>
          <a:xfrm>
            <a:off x="2438866" y="967768"/>
            <a:ext cx="9343831" cy="1288081"/>
          </a:xfrm>
          <a:prstGeom prst="roundRect">
            <a:avLst>
              <a:gd name="adj" fmla="val 2775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577" tIns="36289" rIns="72577" bIns="36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3" indent="-171453" algn="just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A55A39BA-6C75-A68C-8625-5288F3F2C6F3}"/>
              </a:ext>
            </a:extLst>
          </p:cNvPr>
          <p:cNvSpPr/>
          <p:nvPr/>
        </p:nvSpPr>
        <p:spPr>
          <a:xfrm>
            <a:off x="309251" y="967768"/>
            <a:ext cx="2462271" cy="1310365"/>
          </a:xfrm>
          <a:prstGeom prst="roundRect">
            <a:avLst/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3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451FAAE-0C5A-8FA5-4376-754BD4C3916A}"/>
              </a:ext>
            </a:extLst>
          </p:cNvPr>
          <p:cNvSpPr/>
          <p:nvPr/>
        </p:nvSpPr>
        <p:spPr>
          <a:xfrm>
            <a:off x="2823773" y="1097223"/>
            <a:ext cx="8906671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Значительный временной промежуток между подготовкой кадастровым инженером документов </a:t>
            </a:r>
            <a:b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и направлением их на рассмотрение государственному регистратору</a:t>
            </a:r>
          </a:p>
          <a:p>
            <a:pPr marL="269875" indent="-269875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Отсутствие возможности проверки результатов кадастровых работ с учетом актуальных сведений </a:t>
            </a:r>
            <a:r>
              <a:rPr lang="ru-RU" sz="1400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ЕГРН</a:t>
            </a:r>
            <a:endParaRPr lang="ru-RU" sz="1200" dirty="0">
              <a:solidFill>
                <a:srgbClr val="002060"/>
              </a:solidFill>
              <a:latin typeface="Arial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09FEA501-3037-8550-8E59-215A96F61A8C}"/>
              </a:ext>
            </a:extLst>
          </p:cNvPr>
          <p:cNvSpPr>
            <a:spLocks/>
          </p:cNvSpPr>
          <p:nvPr/>
        </p:nvSpPr>
        <p:spPr>
          <a:xfrm>
            <a:off x="2504430" y="2504486"/>
            <a:ext cx="9278267" cy="2015123"/>
          </a:xfrm>
          <a:prstGeom prst="roundRect">
            <a:avLst>
              <a:gd name="adj" fmla="val 2775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577" tIns="36289" rIns="72577" bIns="36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3" indent="-171453" algn="just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A55A39BA-6C75-A68C-8625-5288F3F2C6F3}"/>
              </a:ext>
            </a:extLst>
          </p:cNvPr>
          <p:cNvSpPr/>
          <p:nvPr/>
        </p:nvSpPr>
        <p:spPr>
          <a:xfrm>
            <a:off x="309248" y="2504485"/>
            <a:ext cx="2462271" cy="2015123"/>
          </a:xfrm>
          <a:prstGeom prst="roundRect">
            <a:avLst/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3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09FEA501-3037-8550-8E59-215A96F61A8C}"/>
              </a:ext>
            </a:extLst>
          </p:cNvPr>
          <p:cNvSpPr>
            <a:spLocks/>
          </p:cNvSpPr>
          <p:nvPr/>
        </p:nvSpPr>
        <p:spPr>
          <a:xfrm>
            <a:off x="2504430" y="4768246"/>
            <a:ext cx="9278267" cy="1263567"/>
          </a:xfrm>
          <a:prstGeom prst="roundRect">
            <a:avLst>
              <a:gd name="adj" fmla="val 2775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577" tIns="36289" rIns="72577" bIns="36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3" indent="-171453" algn="just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A55A39BA-6C75-A68C-8625-5288F3F2C6F3}"/>
              </a:ext>
            </a:extLst>
          </p:cNvPr>
          <p:cNvSpPr/>
          <p:nvPr/>
        </p:nvSpPr>
        <p:spPr>
          <a:xfrm>
            <a:off x="309249" y="4768246"/>
            <a:ext cx="2462271" cy="1263567"/>
          </a:xfrm>
          <a:prstGeom prst="roundRect">
            <a:avLst/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3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451FAAE-0C5A-8FA5-4376-754BD4C3916A}"/>
              </a:ext>
            </a:extLst>
          </p:cNvPr>
          <p:cNvSpPr/>
          <p:nvPr/>
        </p:nvSpPr>
        <p:spPr>
          <a:xfrm>
            <a:off x="2823771" y="2685206"/>
            <a:ext cx="890667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Ввод в эксплуатацию Электронной платформы кадастровых работ (ЭПКР), включающей:</a:t>
            </a:r>
          </a:p>
          <a:p>
            <a:pPr marL="171453" indent="-171453" algn="just">
              <a:buFont typeface="Wingdings" panose="05000000000000000000" pitchFamily="2" charset="2"/>
              <a:buChar char="Ø"/>
            </a:pPr>
            <a:endParaRPr lang="ru-RU" sz="500" dirty="0">
              <a:solidFill>
                <a:srgbClr val="002060"/>
              </a:solidFill>
            </a:endParaRPr>
          </a:p>
          <a:p>
            <a:pPr marL="449263" indent="-179388" algn="just">
              <a:spcAft>
                <a:spcPts val="600"/>
              </a:spcAft>
              <a:buFont typeface="Arial" panose="020B0604020202020204" pitchFamily="34" charset="0"/>
              <a:buChar char="−"/>
              <a:tabLst>
                <a:tab pos="358775" algn="l"/>
              </a:tabLst>
            </a:pPr>
            <a:r>
              <a:rPr lang="ru-RU" sz="1400" dirty="0">
                <a:solidFill>
                  <a:srgbClr val="002060"/>
                </a:solidFill>
              </a:rPr>
              <a:t>создание заказа и поиск кадастрового инженера</a:t>
            </a:r>
          </a:p>
          <a:p>
            <a:pPr marL="449263" indent="-179388" algn="just">
              <a:spcAft>
                <a:spcPts val="600"/>
              </a:spcAft>
              <a:buFont typeface="Arial" panose="020B0604020202020204" pitchFamily="34" charset="0"/>
              <a:buChar char="−"/>
              <a:tabLst>
                <a:tab pos="358775" algn="l"/>
              </a:tabLst>
            </a:pPr>
            <a:r>
              <a:rPr lang="ru-RU" sz="1400" dirty="0">
                <a:solidFill>
                  <a:srgbClr val="002060"/>
                </a:solidFill>
              </a:rPr>
              <a:t>формирование в автоматическом режиме на основе типовой формы и подписание сторонами договора подряда в электронном виде</a:t>
            </a:r>
          </a:p>
          <a:p>
            <a:pPr marL="449263" indent="-179388" algn="just">
              <a:spcAft>
                <a:spcPts val="600"/>
              </a:spcAft>
              <a:buFont typeface="Arial" panose="020B0604020202020204" pitchFamily="34" charset="0"/>
              <a:buChar char="−"/>
              <a:tabLst>
                <a:tab pos="358775" algn="l"/>
              </a:tabLst>
            </a:pPr>
            <a:r>
              <a:rPr lang="ru-RU" sz="1400" dirty="0">
                <a:solidFill>
                  <a:srgbClr val="002060"/>
                </a:solidFill>
              </a:rPr>
              <a:t>выполнение кадастровых работ и осуществление учетно-регистрационных действий</a:t>
            </a:r>
          </a:p>
          <a:p>
            <a:pPr marL="449263" indent="-179388" algn="just">
              <a:spcAft>
                <a:spcPts val="600"/>
              </a:spcAft>
              <a:buFont typeface="Arial" panose="020B0604020202020204" pitchFamily="34" charset="0"/>
              <a:buChar char="−"/>
              <a:tabLst>
                <a:tab pos="358775" algn="l"/>
              </a:tabLst>
            </a:pPr>
            <a:r>
              <a:rPr lang="ru-RU" sz="1400" dirty="0">
                <a:solidFill>
                  <a:srgbClr val="002060"/>
                </a:solidFill>
              </a:rPr>
              <a:t>формирование рейтинга кадастровых инженеров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68C973C-A448-FD21-D332-05BD798B68D0}"/>
              </a:ext>
            </a:extLst>
          </p:cNvPr>
          <p:cNvSpPr/>
          <p:nvPr/>
        </p:nvSpPr>
        <p:spPr>
          <a:xfrm>
            <a:off x="2823770" y="4558424"/>
            <a:ext cx="8906673" cy="144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1680" dirty="0">
              <a:solidFill>
                <a:srgbClr val="002060"/>
              </a:solidFill>
              <a:latin typeface="Arial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9875" indent="-269875" algn="just"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  <a:r>
              <a:rPr lang="ru-RU" sz="14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нижение количества </a:t>
            </a: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принимаемых решений о приостановлении кадастрового </a:t>
            </a:r>
            <a:r>
              <a:rPr lang="ru-RU" sz="14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учета</a:t>
            </a:r>
          </a:p>
          <a:p>
            <a:pPr marL="240030" indent="-240030" algn="just">
              <a:buFont typeface="Wingdings" panose="05000000000000000000" pitchFamily="2" charset="2"/>
              <a:buChar char="Ø"/>
              <a:defRPr/>
            </a:pPr>
            <a:endParaRPr lang="ru-RU" sz="500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 algn="just"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Доступность выбора кадастровых инженеров</a:t>
            </a:r>
          </a:p>
          <a:p>
            <a:pPr marL="240030" indent="-240030" algn="just">
              <a:buFont typeface="Wingdings" panose="05000000000000000000" pitchFamily="2" charset="2"/>
              <a:buChar char="Ø"/>
              <a:defRPr/>
            </a:pPr>
            <a:endParaRPr lang="ru-RU" sz="5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indent="-269875" algn="just"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Информированность граждан сведениями о кадастровых инженерах</a:t>
            </a:r>
          </a:p>
          <a:p>
            <a:pPr marL="240030" indent="-240030" algn="just">
              <a:buFont typeface="Wingdings" panose="05000000000000000000" pitchFamily="2" charset="2"/>
              <a:buChar char="Ø"/>
              <a:defRPr/>
            </a:pPr>
            <a:endParaRPr lang="ru-RU" sz="5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indent="-269875" algn="just"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Повышение конкурентоспособности и, как следствие, снижение стоимости кадастровых работ</a:t>
            </a:r>
            <a:endParaRPr lang="ru-RU" sz="1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7">
            <a:extLst>
              <a:ext uri="{FF2B5EF4-FFF2-40B4-BE49-F238E27FC236}">
                <a16:creationId xmlns:a16="http://schemas.microsoft.com/office/drawing/2014/main" id="{DC94C199-318B-C9B5-84BE-D57311914128}"/>
              </a:ext>
            </a:extLst>
          </p:cNvPr>
          <p:cNvSpPr/>
          <p:nvPr/>
        </p:nvSpPr>
        <p:spPr>
          <a:xfrm>
            <a:off x="1414514" y="1367560"/>
            <a:ext cx="1252504" cy="510778"/>
          </a:xfrm>
          <a:prstGeom prst="round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defTabSz="349268">
              <a:defRPr/>
            </a:pPr>
            <a:r>
              <a:rPr lang="ru-RU" sz="2400" b="1" dirty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БЫЛО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131F64A-EC8A-AC3F-8C3D-E357993B5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37" y="1286005"/>
            <a:ext cx="812021" cy="673889"/>
          </a:xfrm>
          <a:prstGeom prst="rect">
            <a:avLst/>
          </a:prstGeom>
        </p:spPr>
      </p:pic>
      <p:sp>
        <p:nvSpPr>
          <p:cNvPr id="32" name="Прямоугольник 29">
            <a:extLst>
              <a:ext uri="{FF2B5EF4-FFF2-40B4-BE49-F238E27FC236}">
                <a16:creationId xmlns:a16="http://schemas.microsoft.com/office/drawing/2014/main" id="{D1C02A24-949E-6057-17F7-C199E5C384C3}"/>
              </a:ext>
            </a:extLst>
          </p:cNvPr>
          <p:cNvSpPr/>
          <p:nvPr/>
        </p:nvSpPr>
        <p:spPr>
          <a:xfrm>
            <a:off x="1347598" y="3256657"/>
            <a:ext cx="1423921" cy="510778"/>
          </a:xfrm>
          <a:prstGeom prst="round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defTabSz="349268">
              <a:defRPr/>
            </a:pPr>
            <a:r>
              <a:rPr lang="ru-RU" sz="2400" b="1" dirty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СТАЛО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04EDBB5-197A-5084-091A-3E6B19770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14" y="3192080"/>
            <a:ext cx="798084" cy="639932"/>
          </a:xfrm>
          <a:prstGeom prst="rect">
            <a:avLst/>
          </a:prstGeom>
        </p:spPr>
      </p:pic>
      <p:sp>
        <p:nvSpPr>
          <p:cNvPr id="34" name="Прямоугольник 29">
            <a:extLst>
              <a:ext uri="{FF2B5EF4-FFF2-40B4-BE49-F238E27FC236}">
                <a16:creationId xmlns:a16="http://schemas.microsoft.com/office/drawing/2014/main" id="{ED525B21-D1D5-8965-6C28-538D905B56D6}"/>
              </a:ext>
            </a:extLst>
          </p:cNvPr>
          <p:cNvSpPr/>
          <p:nvPr/>
        </p:nvSpPr>
        <p:spPr>
          <a:xfrm>
            <a:off x="1021384" y="4911172"/>
            <a:ext cx="1750136" cy="977714"/>
          </a:xfrm>
          <a:prstGeom prst="round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defTabSz="349268">
              <a:defRPr/>
            </a:pPr>
            <a:r>
              <a:rPr lang="ru-RU" sz="1714" b="1" dirty="0">
                <a:solidFill>
                  <a:schemeClr val="bg1"/>
                </a:solidFill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СОЦИАЛЬНО-ЗНАЧИМЫЙ ЭФФЕКТ</a:t>
            </a:r>
            <a:endParaRPr lang="ru-RU" sz="1714" b="1" dirty="0">
              <a:solidFill>
                <a:schemeClr val="bg1"/>
              </a:solidFill>
              <a:latin typeface="Arial"/>
              <a:cs typeface="Arial" panose="020B0604020202020204" pitchFamily="34" charset="0"/>
            </a:endParaRPr>
          </a:p>
        </p:txBody>
      </p:sp>
      <p:pic>
        <p:nvPicPr>
          <p:cNvPr id="35" name="Graphic 351">
            <a:extLst>
              <a:ext uri="{FF2B5EF4-FFF2-40B4-BE49-F238E27FC236}">
                <a16:creationId xmlns:a16="http://schemas.microsoft.com/office/drawing/2014/main" id="{6A2AD3BD-4AA8-215B-7715-1844F887B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914" y="5093707"/>
            <a:ext cx="582617" cy="5777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F10AD0A7-14F2-4553-A2B8-E29B0144AC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9316705" y="6394418"/>
            <a:ext cx="2743200" cy="365125"/>
          </a:xfrm>
        </p:spPr>
        <p:txBody>
          <a:bodyPr/>
          <a:lstStyle/>
          <a:p>
            <a:pPr>
              <a:defRPr/>
            </a:pPr>
            <a:fld id="{35ACA335-37F7-42C7-872A-92C3D7072F89}" type="slidenum">
              <a:rPr lang="ru-RU">
                <a:solidFill>
                  <a:srgbClr val="FFFFFF"/>
                </a:solidFill>
                <a:latin typeface="Arial"/>
              </a:rPr>
              <a:pPr>
                <a:defRPr/>
              </a:pPr>
              <a:t>2</a:t>
            </a:fld>
            <a:endParaRPr lang="ru-RU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186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0255" y="0"/>
            <a:ext cx="10534651" cy="838199"/>
          </a:xfrm>
        </p:spPr>
        <p:txBody>
          <a:bodyPr/>
          <a:lstStyle/>
          <a:p>
            <a:r>
              <a:rPr lang="ru-RU" dirty="0"/>
              <a:t>Где найти Электронную платформу кадастровых работ?</a:t>
            </a: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A55A39BA-6C75-A68C-8625-5288F3F2C6F3}"/>
              </a:ext>
            </a:extLst>
          </p:cNvPr>
          <p:cNvSpPr/>
          <p:nvPr/>
        </p:nvSpPr>
        <p:spPr>
          <a:xfrm>
            <a:off x="404414" y="1145995"/>
            <a:ext cx="5501168" cy="5028568"/>
          </a:xfrm>
          <a:prstGeom prst="roundRect">
            <a:avLst/>
          </a:prstGeom>
          <a:solidFill>
            <a:srgbClr val="CC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tx2"/>
              </a:buClr>
              <a:buFont typeface="Trebuchet MS" panose="020B0603020202020204" pitchFamily="34" charset="0"/>
              <a:buChar char="●"/>
            </a:pP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7939" y="1370624"/>
            <a:ext cx="48231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ru-RU" sz="1800" b="1" dirty="0">
                <a:solidFill>
                  <a:schemeClr val="accent3"/>
                </a:solidFill>
                <a:cs typeface="Arial" panose="020B0604020202020204" pitchFamily="34" charset="0"/>
              </a:rPr>
              <a:t>До 10 мая 2023 года:</a:t>
            </a:r>
            <a:endParaRPr lang="en-US" sz="1800" b="1" dirty="0">
              <a:solidFill>
                <a:schemeClr val="accent3"/>
              </a:solidFill>
              <a:cs typeface="Arial" panose="020B0604020202020204" pitchFamily="34" charset="0"/>
            </a:endParaRPr>
          </a:p>
          <a:p>
            <a:pPr algn="ctr">
              <a:buClr>
                <a:schemeClr val="tx2"/>
              </a:buClr>
            </a:pPr>
            <a:r>
              <a:rPr lang="ru-RU" sz="1600" dirty="0">
                <a:solidFill>
                  <a:srgbClr val="002060"/>
                </a:solidFill>
              </a:rPr>
              <a:t>ЭПКР функционирует в тестовом режиме,</a:t>
            </a:r>
            <a:endParaRPr lang="en-US" sz="1600" dirty="0">
              <a:solidFill>
                <a:srgbClr val="002060"/>
              </a:solidFill>
            </a:endParaRPr>
          </a:p>
          <a:p>
            <a:pPr algn="ctr">
              <a:buClr>
                <a:schemeClr val="tx2"/>
              </a:buClr>
            </a:pPr>
            <a:r>
              <a:rPr lang="ru-RU" sz="1600" dirty="0">
                <a:solidFill>
                  <a:srgbClr val="002060"/>
                </a:solidFill>
              </a:rPr>
              <a:t>вход осуществляется по прямой ссылке</a:t>
            </a:r>
          </a:p>
          <a:p>
            <a:pPr algn="ctr">
              <a:buClr>
                <a:schemeClr val="tx2"/>
              </a:buClr>
            </a:pPr>
            <a:r>
              <a:rPr lang="en-US" sz="1600" dirty="0">
                <a:solidFill>
                  <a:srgbClr val="002060"/>
                </a:solidFill>
                <a:hlinkClick r:id="rId2"/>
              </a:rPr>
              <a:t>https://epkr.rosreestr.ru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4" name="Slide Number Placeholder 6">
            <a:extLst>
              <a:ext uri="{FF2B5EF4-FFF2-40B4-BE49-F238E27FC236}">
                <a16:creationId xmlns:a16="http://schemas.microsoft.com/office/drawing/2014/main" id="{F10AD0A7-14F2-4553-A2B8-E29B0144AC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9316705" y="6394418"/>
            <a:ext cx="2743200" cy="365125"/>
          </a:xfrm>
        </p:spPr>
        <p:txBody>
          <a:bodyPr/>
          <a:lstStyle/>
          <a:p>
            <a:pPr>
              <a:defRPr/>
            </a:pPr>
            <a:fld id="{35ACA335-37F7-42C7-872A-92C3D7072F89}" type="slidenum">
              <a:rPr lang="ru-RU">
                <a:solidFill>
                  <a:srgbClr val="FFFFFF"/>
                </a:solidFill>
                <a:latin typeface="Arial"/>
              </a:rPr>
              <a:pPr>
                <a:defRPr/>
              </a:pPr>
              <a:t>3</a:t>
            </a:fld>
            <a:endParaRPr lang="ru-RU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A55A39BA-6C75-A68C-8625-5288F3F2C6F3}"/>
              </a:ext>
            </a:extLst>
          </p:cNvPr>
          <p:cNvSpPr/>
          <p:nvPr/>
        </p:nvSpPr>
        <p:spPr>
          <a:xfrm>
            <a:off x="6292346" y="1145995"/>
            <a:ext cx="5501168" cy="5028568"/>
          </a:xfrm>
          <a:prstGeom prst="roundRect">
            <a:avLst/>
          </a:prstGeom>
          <a:solidFill>
            <a:srgbClr val="CC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tx2"/>
              </a:buClr>
              <a:buFont typeface="Trebuchet MS" panose="020B0603020202020204" pitchFamily="34" charset="0"/>
              <a:buChar char="●"/>
            </a:pP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58165" y="1170849"/>
            <a:ext cx="516952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1800" b="1" dirty="0">
                <a:solidFill>
                  <a:schemeClr val="accent3"/>
                </a:solidFill>
                <a:cs typeface="Arial" panose="020B0604020202020204" pitchFamily="34" charset="0"/>
              </a:rPr>
              <a:t>C</a:t>
            </a:r>
            <a:r>
              <a:rPr lang="ru-RU" sz="1800" b="1" dirty="0">
                <a:solidFill>
                  <a:schemeClr val="accent3"/>
                </a:solidFill>
                <a:cs typeface="Arial" panose="020B0604020202020204" pitchFamily="34" charset="0"/>
              </a:rPr>
              <a:t> 10 мая 2023 года:</a:t>
            </a:r>
            <a:endParaRPr lang="en-US" sz="1800" b="1" dirty="0">
              <a:solidFill>
                <a:schemeClr val="accent3"/>
              </a:solidFill>
              <a:cs typeface="Arial" panose="020B0604020202020204" pitchFamily="34" charset="0"/>
            </a:endParaRPr>
          </a:p>
          <a:p>
            <a:pPr algn="ctr">
              <a:buClr>
                <a:schemeClr val="tx2"/>
              </a:buClr>
            </a:pPr>
            <a:r>
              <a:rPr lang="ru-RU" sz="1600" dirty="0" smtClean="0">
                <a:solidFill>
                  <a:srgbClr val="002060"/>
                </a:solidFill>
              </a:rPr>
              <a:t>Для кадастровых инженеров ЭПКР </a:t>
            </a:r>
            <a:r>
              <a:rPr lang="ru-RU" sz="1600" dirty="0">
                <a:solidFill>
                  <a:srgbClr val="002060"/>
                </a:solidFill>
              </a:rPr>
              <a:t>запущена в полнофункциональном режиме, вход осуществляется </a:t>
            </a:r>
            <a:r>
              <a:rPr lang="ru-RU" sz="1600" dirty="0" smtClean="0">
                <a:solidFill>
                  <a:srgbClr val="002060"/>
                </a:solidFill>
              </a:rPr>
              <a:t>по </a:t>
            </a:r>
            <a:r>
              <a:rPr lang="ru-RU" sz="1600" dirty="0">
                <a:solidFill>
                  <a:srgbClr val="002060"/>
                </a:solidFill>
              </a:rPr>
              <a:t>прямой ссылке</a:t>
            </a:r>
          </a:p>
          <a:p>
            <a:pPr algn="ctr">
              <a:buClr>
                <a:schemeClr val="tx2"/>
              </a:buClr>
            </a:pPr>
            <a:r>
              <a:rPr lang="en-US" sz="1600" dirty="0">
                <a:solidFill>
                  <a:srgbClr val="002060"/>
                </a:solidFill>
                <a:hlinkClick r:id="rId2"/>
              </a:rPr>
              <a:t>https://</a:t>
            </a:r>
            <a:r>
              <a:rPr lang="en-US" sz="1600" dirty="0" smtClean="0">
                <a:solidFill>
                  <a:srgbClr val="002060"/>
                </a:solidFill>
                <a:hlinkClick r:id="rId2"/>
              </a:rPr>
              <a:t>epkr.rosreestr.ru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или из личного кабинета на сайте Росреестра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DFDBA5-AE18-4F61-B29F-1D1471DE0B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52" y="2759978"/>
            <a:ext cx="4680000" cy="30634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99AC1A-F550-44D7-BAED-D61A98F09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98" y="2755638"/>
            <a:ext cx="4680000" cy="306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05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0255" y="0"/>
            <a:ext cx="10534651" cy="838199"/>
          </a:xfrm>
        </p:spPr>
        <p:txBody>
          <a:bodyPr/>
          <a:lstStyle/>
          <a:p>
            <a:r>
              <a:rPr lang="ru-RU" dirty="0" smtClean="0"/>
              <a:t>Процесс взаимодействия на ЭПКР (1 этап)</a:t>
            </a:r>
            <a:endParaRPr lang="ru-RU" dirty="0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A55A39BA-6C75-A68C-8625-5288F3F2C6F3}"/>
              </a:ext>
            </a:extLst>
          </p:cNvPr>
          <p:cNvSpPr/>
          <p:nvPr/>
        </p:nvSpPr>
        <p:spPr>
          <a:xfrm>
            <a:off x="404414" y="900892"/>
            <a:ext cx="5229769" cy="2598765"/>
          </a:xfrm>
          <a:prstGeom prst="roundRect">
            <a:avLst/>
          </a:prstGeom>
          <a:solidFill>
            <a:srgbClr val="CC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tx2"/>
              </a:buClr>
              <a:buFont typeface="Trebuchet MS" panose="020B0603020202020204" pitchFamily="34" charset="0"/>
              <a:buChar char="●"/>
            </a:pP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41" name="Рисунок 40"/>
          <p:cNvPicPr/>
          <p:nvPr/>
        </p:nvPicPr>
        <p:blipFill>
          <a:blip r:embed="rId2"/>
          <a:stretch>
            <a:fillRect/>
          </a:stretch>
        </p:blipFill>
        <p:spPr>
          <a:xfrm>
            <a:off x="1212006" y="1758552"/>
            <a:ext cx="3609933" cy="15540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CE19B961-52BA-44F3-93D5-04CBA9F83C12}"/>
              </a:ext>
            </a:extLst>
          </p:cNvPr>
          <p:cNvGrpSpPr/>
          <p:nvPr/>
        </p:nvGrpSpPr>
        <p:grpSpPr>
          <a:xfrm rot="16200000">
            <a:off x="8852677" y="3516667"/>
            <a:ext cx="549490" cy="547279"/>
            <a:chOff x="2211259" y="3892512"/>
            <a:chExt cx="234022" cy="111978"/>
          </a:xfrm>
          <a:solidFill>
            <a:srgbClr val="002060"/>
          </a:solidFill>
        </p:grpSpPr>
        <p:sp>
          <p:nvSpPr>
            <p:cNvPr id="45" name="Шеврон 105">
              <a:extLst>
                <a:ext uri="{FF2B5EF4-FFF2-40B4-BE49-F238E27FC236}">
                  <a16:creationId xmlns:a16="http://schemas.microsoft.com/office/drawing/2014/main" id="{8B8EE606-E56D-4E16-A8F0-65327DB31A7B}"/>
                </a:ext>
              </a:extLst>
            </p:cNvPr>
            <p:cNvSpPr/>
            <p:nvPr/>
          </p:nvSpPr>
          <p:spPr>
            <a:xfrm flipH="1">
              <a:off x="2211259" y="3892512"/>
              <a:ext cx="117502" cy="111978"/>
            </a:xfrm>
            <a:prstGeom prst="chevron">
              <a:avLst/>
            </a:prstGeom>
            <a:grpFill/>
            <a:ln w="38100" cap="rnd" algn="ctr">
              <a:noFill/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hangingPunct="0"/>
              <a:endParaRPr lang="ru-RU" sz="1200" kern="0" dirty="0" err="1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6" name="Шеврон 105">
              <a:extLst>
                <a:ext uri="{FF2B5EF4-FFF2-40B4-BE49-F238E27FC236}">
                  <a16:creationId xmlns:a16="http://schemas.microsoft.com/office/drawing/2014/main" id="{56DE0E01-6980-46FA-98DA-51BAFDDD19FE}"/>
                </a:ext>
              </a:extLst>
            </p:cNvPr>
            <p:cNvSpPr/>
            <p:nvPr/>
          </p:nvSpPr>
          <p:spPr>
            <a:xfrm flipH="1">
              <a:off x="2327779" y="3892512"/>
              <a:ext cx="117502" cy="111978"/>
            </a:xfrm>
            <a:prstGeom prst="chevron">
              <a:avLst/>
            </a:prstGeom>
            <a:grpFill/>
            <a:ln w="38100" cap="rnd" algn="ctr">
              <a:noFill/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hangingPunct="0"/>
              <a:endParaRPr lang="ru-RU" sz="1200" kern="0" dirty="0" err="1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53" name="Скругленный прямоугольник 52">
            <a:extLst>
              <a:ext uri="{FF2B5EF4-FFF2-40B4-BE49-F238E27FC236}">
                <a16:creationId xmlns:a16="http://schemas.microsoft.com/office/drawing/2014/main" id="{A55A39BA-6C75-A68C-8625-5288F3F2C6F3}"/>
              </a:ext>
            </a:extLst>
          </p:cNvPr>
          <p:cNvSpPr/>
          <p:nvPr/>
        </p:nvSpPr>
        <p:spPr>
          <a:xfrm>
            <a:off x="404414" y="4118352"/>
            <a:ext cx="5229769" cy="2598765"/>
          </a:xfrm>
          <a:prstGeom prst="roundRect">
            <a:avLst/>
          </a:prstGeom>
          <a:solidFill>
            <a:srgbClr val="CC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3"/>
          </a:p>
        </p:txBody>
      </p:sp>
      <p:pic>
        <p:nvPicPr>
          <p:cNvPr id="54" name="Рисунок 53"/>
          <p:cNvPicPr/>
          <p:nvPr/>
        </p:nvPicPr>
        <p:blipFill>
          <a:blip r:embed="rId3"/>
          <a:stretch>
            <a:fillRect/>
          </a:stretch>
        </p:blipFill>
        <p:spPr>
          <a:xfrm>
            <a:off x="1298130" y="4691980"/>
            <a:ext cx="3442335" cy="17519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A55A39BA-6C75-A68C-8625-5288F3F2C6F3}"/>
              </a:ext>
            </a:extLst>
          </p:cNvPr>
          <p:cNvSpPr/>
          <p:nvPr/>
        </p:nvSpPr>
        <p:spPr>
          <a:xfrm>
            <a:off x="6512538" y="900893"/>
            <a:ext cx="5229769" cy="2598765"/>
          </a:xfrm>
          <a:prstGeom prst="roundRect">
            <a:avLst/>
          </a:prstGeom>
          <a:solidFill>
            <a:srgbClr val="CC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3"/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id="{A55A39BA-6C75-A68C-8625-5288F3F2C6F3}"/>
              </a:ext>
            </a:extLst>
          </p:cNvPr>
          <p:cNvSpPr/>
          <p:nvPr/>
        </p:nvSpPr>
        <p:spPr>
          <a:xfrm>
            <a:off x="6461624" y="4112219"/>
            <a:ext cx="5229769" cy="2598765"/>
          </a:xfrm>
          <a:prstGeom prst="roundRect">
            <a:avLst/>
          </a:prstGeom>
          <a:solidFill>
            <a:srgbClr val="CC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3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1324" y="4339244"/>
            <a:ext cx="1745671" cy="2197507"/>
          </a:xfrm>
          <a:prstGeom prst="rect">
            <a:avLst/>
          </a:prstGeom>
          <a:ln>
            <a:solidFill>
              <a:srgbClr val="008CFF"/>
            </a:solidFill>
          </a:ln>
        </p:spPr>
      </p:pic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CE19B961-52BA-44F3-93D5-04CBA9F83C12}"/>
              </a:ext>
            </a:extLst>
          </p:cNvPr>
          <p:cNvGrpSpPr/>
          <p:nvPr/>
        </p:nvGrpSpPr>
        <p:grpSpPr>
          <a:xfrm rot="10800000">
            <a:off x="5797463" y="1863956"/>
            <a:ext cx="549490" cy="547279"/>
            <a:chOff x="2211259" y="3892512"/>
            <a:chExt cx="234022" cy="111978"/>
          </a:xfrm>
          <a:solidFill>
            <a:srgbClr val="002060"/>
          </a:solidFill>
        </p:grpSpPr>
        <p:sp>
          <p:nvSpPr>
            <p:cNvPr id="60" name="Шеврон 105">
              <a:extLst>
                <a:ext uri="{FF2B5EF4-FFF2-40B4-BE49-F238E27FC236}">
                  <a16:creationId xmlns:a16="http://schemas.microsoft.com/office/drawing/2014/main" id="{8B8EE606-E56D-4E16-A8F0-65327DB31A7B}"/>
                </a:ext>
              </a:extLst>
            </p:cNvPr>
            <p:cNvSpPr/>
            <p:nvPr/>
          </p:nvSpPr>
          <p:spPr>
            <a:xfrm flipH="1">
              <a:off x="2211259" y="3892512"/>
              <a:ext cx="117502" cy="111978"/>
            </a:xfrm>
            <a:prstGeom prst="chevron">
              <a:avLst/>
            </a:prstGeom>
            <a:grpFill/>
            <a:ln w="38100" cap="rnd" algn="ctr">
              <a:noFill/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hangingPunct="0"/>
              <a:endParaRPr lang="ru-RU" sz="1200" kern="0" dirty="0" err="1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1" name="Шеврон 105">
              <a:extLst>
                <a:ext uri="{FF2B5EF4-FFF2-40B4-BE49-F238E27FC236}">
                  <a16:creationId xmlns:a16="http://schemas.microsoft.com/office/drawing/2014/main" id="{56DE0E01-6980-46FA-98DA-51BAFDDD19FE}"/>
                </a:ext>
              </a:extLst>
            </p:cNvPr>
            <p:cNvSpPr/>
            <p:nvPr/>
          </p:nvSpPr>
          <p:spPr>
            <a:xfrm flipH="1">
              <a:off x="2327779" y="3892512"/>
              <a:ext cx="117502" cy="111978"/>
            </a:xfrm>
            <a:prstGeom prst="chevron">
              <a:avLst/>
            </a:prstGeom>
            <a:grpFill/>
            <a:ln w="38100" cap="rnd" algn="ctr">
              <a:noFill/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hangingPunct="0"/>
              <a:endParaRPr lang="ru-RU" sz="1200" kern="0" dirty="0" err="1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CE19B961-52BA-44F3-93D5-04CBA9F83C12}"/>
              </a:ext>
            </a:extLst>
          </p:cNvPr>
          <p:cNvGrpSpPr/>
          <p:nvPr/>
        </p:nvGrpSpPr>
        <p:grpSpPr>
          <a:xfrm>
            <a:off x="5797463" y="5137961"/>
            <a:ext cx="549490" cy="547279"/>
            <a:chOff x="2211259" y="3892512"/>
            <a:chExt cx="234022" cy="111978"/>
          </a:xfrm>
          <a:solidFill>
            <a:srgbClr val="002060"/>
          </a:solidFill>
        </p:grpSpPr>
        <p:sp>
          <p:nvSpPr>
            <p:cNvPr id="63" name="Шеврон 105">
              <a:extLst>
                <a:ext uri="{FF2B5EF4-FFF2-40B4-BE49-F238E27FC236}">
                  <a16:creationId xmlns:a16="http://schemas.microsoft.com/office/drawing/2014/main" id="{8B8EE606-E56D-4E16-A8F0-65327DB31A7B}"/>
                </a:ext>
              </a:extLst>
            </p:cNvPr>
            <p:cNvSpPr/>
            <p:nvPr/>
          </p:nvSpPr>
          <p:spPr>
            <a:xfrm flipH="1">
              <a:off x="2211259" y="3892512"/>
              <a:ext cx="117502" cy="111978"/>
            </a:xfrm>
            <a:prstGeom prst="chevron">
              <a:avLst/>
            </a:prstGeom>
            <a:grpFill/>
            <a:ln w="38100" cap="rnd" algn="ctr">
              <a:noFill/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hangingPunct="0"/>
              <a:endParaRPr lang="ru-RU" sz="1200" kern="0" dirty="0" err="1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4" name="Шеврон 105">
              <a:extLst>
                <a:ext uri="{FF2B5EF4-FFF2-40B4-BE49-F238E27FC236}">
                  <a16:creationId xmlns:a16="http://schemas.microsoft.com/office/drawing/2014/main" id="{56DE0E01-6980-46FA-98DA-51BAFDDD19FE}"/>
                </a:ext>
              </a:extLst>
            </p:cNvPr>
            <p:cNvSpPr/>
            <p:nvPr/>
          </p:nvSpPr>
          <p:spPr>
            <a:xfrm flipH="1">
              <a:off x="2327779" y="3892512"/>
              <a:ext cx="117502" cy="111978"/>
            </a:xfrm>
            <a:prstGeom prst="chevron">
              <a:avLst/>
            </a:prstGeom>
            <a:grpFill/>
            <a:ln w="38100" cap="rnd" algn="ctr">
              <a:noFill/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hangingPunct="0"/>
              <a:endParaRPr lang="ru-RU" sz="1200" kern="0" dirty="0" err="1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5389" y="927555"/>
            <a:ext cx="4823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ru-RU" sz="1600" dirty="0">
                <a:solidFill>
                  <a:srgbClr val="002060"/>
                </a:solidFill>
              </a:rPr>
              <a:t>Регистрация на </a:t>
            </a:r>
            <a:r>
              <a:rPr lang="ru-RU" sz="1600" dirty="0" smtClean="0">
                <a:solidFill>
                  <a:srgbClr val="002060"/>
                </a:solidFill>
              </a:rPr>
              <a:t>Электронной </a:t>
            </a:r>
            <a:r>
              <a:rPr lang="ru-RU" sz="1600" dirty="0">
                <a:solidFill>
                  <a:srgbClr val="002060"/>
                </a:solidFill>
              </a:rPr>
              <a:t>платформе 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кадастровых </a:t>
            </a:r>
            <a:r>
              <a:rPr lang="ru-RU" sz="1600" dirty="0">
                <a:solidFill>
                  <a:srgbClr val="002060"/>
                </a:solidFill>
              </a:rPr>
              <a:t>работ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524012" y="927555"/>
            <a:ext cx="4972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ru-RU" sz="1600" dirty="0">
                <a:solidFill>
                  <a:srgbClr val="002060"/>
                </a:solidFill>
              </a:rPr>
              <a:t>Формирование заказа </a:t>
            </a:r>
            <a:r>
              <a:rPr lang="ru-RU" sz="1600" dirty="0" smtClean="0">
                <a:solidFill>
                  <a:srgbClr val="002060"/>
                </a:solidFill>
              </a:rPr>
              <a:t>и </a:t>
            </a:r>
            <a:r>
              <a:rPr lang="ru-RU" sz="1600" dirty="0">
                <a:solidFill>
                  <a:srgbClr val="002060"/>
                </a:solidFill>
              </a:rPr>
              <a:t>направление его 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на рассмотрение кадастровым инженерам</a:t>
            </a:r>
            <a:r>
              <a:rPr lang="en-US" sz="1600" dirty="0" smtClean="0">
                <a:solidFill>
                  <a:srgbClr val="002060"/>
                </a:solidFill>
              </a:rPr>
              <a:t>/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Поиск заказа кадастровым инженером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620545" y="4749880"/>
            <a:ext cx="26813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ru-RU" sz="1600" dirty="0">
                <a:solidFill>
                  <a:srgbClr val="002060"/>
                </a:solidFill>
              </a:rPr>
              <a:t>Обсуждение условий 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выполнения кадастровых 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работ в виде чата 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с возможностью 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пересылки файлов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30255" y="4235889"/>
            <a:ext cx="3978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ru-RU" sz="1600" dirty="0">
                <a:solidFill>
                  <a:srgbClr val="002060"/>
                </a:solidFill>
              </a:rPr>
              <a:t>Выбор исполнителя </a:t>
            </a:r>
            <a:r>
              <a:rPr lang="ru-RU" sz="1600" dirty="0" smtClean="0">
                <a:solidFill>
                  <a:srgbClr val="002060"/>
                </a:solidFill>
              </a:rPr>
              <a:t>кадастровых </a:t>
            </a:r>
            <a:r>
              <a:rPr lang="ru-RU" sz="1600" dirty="0">
                <a:solidFill>
                  <a:srgbClr val="002060"/>
                </a:solidFill>
              </a:rPr>
              <a:t>работ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124" y="1758552"/>
            <a:ext cx="3524596" cy="15540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4" name="Slide Number Placeholder 6">
            <a:extLst>
              <a:ext uri="{FF2B5EF4-FFF2-40B4-BE49-F238E27FC236}">
                <a16:creationId xmlns:a16="http://schemas.microsoft.com/office/drawing/2014/main" id="{F10AD0A7-14F2-4553-A2B8-E29B0144AC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9316705" y="6394418"/>
            <a:ext cx="2743200" cy="365125"/>
          </a:xfrm>
        </p:spPr>
        <p:txBody>
          <a:bodyPr/>
          <a:lstStyle/>
          <a:p>
            <a:pPr>
              <a:defRPr/>
            </a:pPr>
            <a:fld id="{35ACA335-37F7-42C7-872A-92C3D7072F89}" type="slidenum">
              <a:rPr lang="ru-RU">
                <a:solidFill>
                  <a:srgbClr val="FFFFFF"/>
                </a:solidFill>
                <a:latin typeface="Arial"/>
              </a:rPr>
              <a:pPr>
                <a:defRPr/>
              </a:pPr>
              <a:t>4</a:t>
            </a:fld>
            <a:endParaRPr lang="ru-RU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620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 взаимодействия на ЭПКР (2 этап)</a:t>
            </a:r>
            <a:endParaRPr lang="ru-RU" dirty="0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A55A39BA-6C75-A68C-8625-5288F3F2C6F3}"/>
              </a:ext>
            </a:extLst>
          </p:cNvPr>
          <p:cNvSpPr/>
          <p:nvPr/>
        </p:nvSpPr>
        <p:spPr>
          <a:xfrm>
            <a:off x="165632" y="1218124"/>
            <a:ext cx="3594008" cy="4673915"/>
          </a:xfrm>
          <a:prstGeom prst="roundRect">
            <a:avLst/>
          </a:prstGeom>
          <a:solidFill>
            <a:srgbClr val="CC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tx2"/>
              </a:buClr>
              <a:buFont typeface="Trebuchet MS" panose="020B0603020202020204" pitchFamily="34" charset="0"/>
              <a:buChar char="●"/>
            </a:pP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:a16="http://schemas.microsoft.com/office/drawing/2014/main" id="{A55A39BA-6C75-A68C-8625-5288F3F2C6F3}"/>
              </a:ext>
            </a:extLst>
          </p:cNvPr>
          <p:cNvSpPr/>
          <p:nvPr/>
        </p:nvSpPr>
        <p:spPr>
          <a:xfrm>
            <a:off x="8409943" y="1218124"/>
            <a:ext cx="3594008" cy="4673915"/>
          </a:xfrm>
          <a:prstGeom prst="roundRect">
            <a:avLst/>
          </a:prstGeom>
          <a:solidFill>
            <a:srgbClr val="CC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3"/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A55A39BA-6C75-A68C-8625-5288F3F2C6F3}"/>
              </a:ext>
            </a:extLst>
          </p:cNvPr>
          <p:cNvSpPr/>
          <p:nvPr/>
        </p:nvSpPr>
        <p:spPr>
          <a:xfrm>
            <a:off x="4306774" y="1218125"/>
            <a:ext cx="3594008" cy="4673914"/>
          </a:xfrm>
          <a:prstGeom prst="roundRect">
            <a:avLst/>
          </a:prstGeom>
          <a:solidFill>
            <a:srgbClr val="CC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3"/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CE19B961-52BA-44F3-93D5-04CBA9F83C12}"/>
              </a:ext>
            </a:extLst>
          </p:cNvPr>
          <p:cNvGrpSpPr/>
          <p:nvPr/>
        </p:nvGrpSpPr>
        <p:grpSpPr>
          <a:xfrm rot="10800000">
            <a:off x="3812290" y="3322859"/>
            <a:ext cx="456511" cy="464443"/>
            <a:chOff x="2211259" y="3892512"/>
            <a:chExt cx="234022" cy="111978"/>
          </a:xfrm>
          <a:solidFill>
            <a:srgbClr val="002060"/>
          </a:solidFill>
        </p:grpSpPr>
        <p:sp>
          <p:nvSpPr>
            <p:cNvPr id="60" name="Шеврон 105">
              <a:extLst>
                <a:ext uri="{FF2B5EF4-FFF2-40B4-BE49-F238E27FC236}">
                  <a16:creationId xmlns:a16="http://schemas.microsoft.com/office/drawing/2014/main" id="{8B8EE606-E56D-4E16-A8F0-65327DB31A7B}"/>
                </a:ext>
              </a:extLst>
            </p:cNvPr>
            <p:cNvSpPr/>
            <p:nvPr/>
          </p:nvSpPr>
          <p:spPr>
            <a:xfrm flipH="1">
              <a:off x="2211259" y="3892512"/>
              <a:ext cx="117502" cy="111978"/>
            </a:xfrm>
            <a:prstGeom prst="chevron">
              <a:avLst/>
            </a:prstGeom>
            <a:grpFill/>
            <a:ln w="38100" cap="rnd" algn="ctr">
              <a:noFill/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hangingPunct="0"/>
              <a:endParaRPr lang="ru-RU" sz="1200" kern="0" dirty="0" err="1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1" name="Шеврон 105">
              <a:extLst>
                <a:ext uri="{FF2B5EF4-FFF2-40B4-BE49-F238E27FC236}">
                  <a16:creationId xmlns:a16="http://schemas.microsoft.com/office/drawing/2014/main" id="{56DE0E01-6980-46FA-98DA-51BAFDDD19FE}"/>
                </a:ext>
              </a:extLst>
            </p:cNvPr>
            <p:cNvSpPr/>
            <p:nvPr/>
          </p:nvSpPr>
          <p:spPr>
            <a:xfrm flipH="1">
              <a:off x="2327779" y="3892512"/>
              <a:ext cx="117502" cy="111978"/>
            </a:xfrm>
            <a:prstGeom prst="chevron">
              <a:avLst/>
            </a:prstGeom>
            <a:grpFill/>
            <a:ln w="38100" cap="rnd" algn="ctr">
              <a:noFill/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hangingPunct="0"/>
              <a:endParaRPr lang="ru-RU" sz="1200" kern="0" dirty="0" err="1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64228" y="1449861"/>
            <a:ext cx="3495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ru-RU" sz="1600" dirty="0">
                <a:solidFill>
                  <a:srgbClr val="002060"/>
                </a:solidFill>
              </a:rPr>
              <a:t>Заключение договора 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на </a:t>
            </a:r>
            <a:r>
              <a:rPr lang="ru-RU" sz="1600" dirty="0">
                <a:solidFill>
                  <a:srgbClr val="002060"/>
                </a:solidFill>
              </a:rPr>
              <a:t>выполнение </a:t>
            </a:r>
            <a:r>
              <a:rPr lang="ru-RU" sz="1600" dirty="0" smtClean="0">
                <a:solidFill>
                  <a:srgbClr val="002060"/>
                </a:solidFill>
              </a:rPr>
              <a:t>кадастровых </a:t>
            </a:r>
            <a:r>
              <a:rPr lang="ru-RU" sz="1600" dirty="0">
                <a:solidFill>
                  <a:srgbClr val="002060"/>
                </a:solidFill>
              </a:rPr>
              <a:t>ра</a:t>
            </a:r>
            <a:r>
              <a:rPr lang="ru-RU" sz="1400" dirty="0">
                <a:solidFill>
                  <a:srgbClr val="002060"/>
                </a:solidFill>
              </a:rPr>
              <a:t>бот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508950" y="1449861"/>
            <a:ext cx="3228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ru-RU" sz="1600" dirty="0">
                <a:solidFill>
                  <a:srgbClr val="002060"/>
                </a:solidFill>
              </a:rPr>
              <a:t>Выполнение кадастровых </a:t>
            </a:r>
            <a:r>
              <a:rPr lang="ru-RU" sz="1600" dirty="0" smtClean="0">
                <a:solidFill>
                  <a:srgbClr val="002060"/>
                </a:solidFill>
              </a:rPr>
              <a:t>работ и </a:t>
            </a:r>
            <a:r>
              <a:rPr lang="ru-RU" sz="1600" dirty="0">
                <a:solidFill>
                  <a:srgbClr val="002060"/>
                </a:solidFill>
              </a:rPr>
              <a:t>осуществление 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учетно-регистрационных </a:t>
            </a:r>
            <a:r>
              <a:rPr lang="ru-RU" sz="1600" dirty="0" smtClean="0">
                <a:solidFill>
                  <a:srgbClr val="002060"/>
                </a:solidFill>
              </a:rPr>
              <a:t>действий (</a:t>
            </a:r>
            <a:r>
              <a:rPr lang="ru-RU" sz="1600" dirty="0">
                <a:solidFill>
                  <a:srgbClr val="002060"/>
                </a:solidFill>
              </a:rPr>
              <a:t>при необходимости)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540553" y="1453307"/>
            <a:ext cx="3332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ru-RU" sz="1600" dirty="0">
                <a:solidFill>
                  <a:srgbClr val="002060"/>
                </a:solidFill>
              </a:rPr>
              <a:t>Согласование итоговых </a:t>
            </a:r>
            <a:r>
              <a:rPr lang="ru-RU" sz="1600" dirty="0" smtClean="0">
                <a:solidFill>
                  <a:srgbClr val="002060"/>
                </a:solidFill>
              </a:rPr>
              <a:t>документов и </a:t>
            </a:r>
            <a:r>
              <a:rPr lang="ru-RU" sz="1600" dirty="0">
                <a:solidFill>
                  <a:srgbClr val="002060"/>
                </a:solidFill>
              </a:rPr>
              <a:t>приемка </a:t>
            </a:r>
            <a:r>
              <a:rPr lang="ru-RU" sz="1600" dirty="0" smtClean="0">
                <a:solidFill>
                  <a:srgbClr val="002060"/>
                </a:solidFill>
              </a:rPr>
              <a:t>работ 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по </a:t>
            </a:r>
            <a:r>
              <a:rPr lang="ru-RU" sz="1600" dirty="0">
                <a:solidFill>
                  <a:srgbClr val="002060"/>
                </a:solidFill>
              </a:rPr>
              <a:t>контракту</a:t>
            </a:r>
          </a:p>
        </p:txBody>
      </p:sp>
      <p:pic>
        <p:nvPicPr>
          <p:cNvPr id="24" name="Рисунок 2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6" y="2402681"/>
            <a:ext cx="3350029" cy="2304797"/>
          </a:xfrm>
          <a:prstGeom prst="rect">
            <a:avLst/>
          </a:prstGeom>
          <a:ln>
            <a:solidFill>
              <a:srgbClr val="008CFF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683" y="2906990"/>
            <a:ext cx="3307272" cy="1965415"/>
          </a:xfrm>
          <a:prstGeom prst="rect">
            <a:avLst/>
          </a:prstGeom>
          <a:ln>
            <a:solidFill>
              <a:srgbClr val="008CFF"/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189" y="2402681"/>
            <a:ext cx="2379513" cy="2868847"/>
          </a:xfrm>
          <a:prstGeom prst="rect">
            <a:avLst/>
          </a:prstGeom>
          <a:ln>
            <a:solidFill>
              <a:srgbClr val="008CFF"/>
            </a:solidFill>
          </a:ln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CE19B961-52BA-44F3-93D5-04CBA9F83C12}"/>
              </a:ext>
            </a:extLst>
          </p:cNvPr>
          <p:cNvGrpSpPr/>
          <p:nvPr/>
        </p:nvGrpSpPr>
        <p:grpSpPr>
          <a:xfrm rot="10800000">
            <a:off x="7926906" y="3322859"/>
            <a:ext cx="456511" cy="464443"/>
            <a:chOff x="2211259" y="3892512"/>
            <a:chExt cx="234022" cy="111978"/>
          </a:xfrm>
          <a:solidFill>
            <a:srgbClr val="002060"/>
          </a:solidFill>
        </p:grpSpPr>
        <p:sp>
          <p:nvSpPr>
            <p:cNvPr id="29" name="Шеврон 105">
              <a:extLst>
                <a:ext uri="{FF2B5EF4-FFF2-40B4-BE49-F238E27FC236}">
                  <a16:creationId xmlns:a16="http://schemas.microsoft.com/office/drawing/2014/main" id="{8B8EE606-E56D-4E16-A8F0-65327DB31A7B}"/>
                </a:ext>
              </a:extLst>
            </p:cNvPr>
            <p:cNvSpPr/>
            <p:nvPr/>
          </p:nvSpPr>
          <p:spPr>
            <a:xfrm flipH="1">
              <a:off x="2211259" y="3892512"/>
              <a:ext cx="117502" cy="111978"/>
            </a:xfrm>
            <a:prstGeom prst="chevron">
              <a:avLst/>
            </a:prstGeom>
            <a:grpFill/>
            <a:ln w="38100" cap="rnd" algn="ctr">
              <a:noFill/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hangingPunct="0"/>
              <a:endParaRPr lang="ru-RU" sz="1200" kern="0" dirty="0" err="1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0" name="Шеврон 105">
              <a:extLst>
                <a:ext uri="{FF2B5EF4-FFF2-40B4-BE49-F238E27FC236}">
                  <a16:creationId xmlns:a16="http://schemas.microsoft.com/office/drawing/2014/main" id="{56DE0E01-6980-46FA-98DA-51BAFDDD19FE}"/>
                </a:ext>
              </a:extLst>
            </p:cNvPr>
            <p:cNvSpPr/>
            <p:nvPr/>
          </p:nvSpPr>
          <p:spPr>
            <a:xfrm flipH="1">
              <a:off x="2327779" y="3892512"/>
              <a:ext cx="117502" cy="111978"/>
            </a:xfrm>
            <a:prstGeom prst="chevron">
              <a:avLst/>
            </a:prstGeom>
            <a:grpFill/>
            <a:ln w="38100" cap="rnd" algn="ctr">
              <a:noFill/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hangingPunct="0"/>
              <a:endParaRPr lang="ru-RU" sz="1200" kern="0" dirty="0" err="1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F10AD0A7-14F2-4553-A2B8-E29B0144AC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9316705" y="6394418"/>
            <a:ext cx="2743200" cy="365125"/>
          </a:xfrm>
        </p:spPr>
        <p:txBody>
          <a:bodyPr/>
          <a:lstStyle/>
          <a:p>
            <a:pPr>
              <a:defRPr/>
            </a:pPr>
            <a:fld id="{35ACA335-37F7-42C7-872A-92C3D7072F89}" type="slidenum">
              <a:rPr lang="ru-RU">
                <a:solidFill>
                  <a:srgbClr val="FFFFFF"/>
                </a:solidFill>
                <a:latin typeface="Arial"/>
              </a:rPr>
              <a:pPr>
                <a:defRPr/>
              </a:pPr>
              <a:t>5</a:t>
            </a:fld>
            <a:endParaRPr lang="ru-RU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8577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 взаимодействия на ЭПКР (3 ЭТАП)</a:t>
            </a:r>
            <a:endParaRPr lang="ru-RU" dirty="0"/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A55A39BA-6C75-A68C-8625-5288F3F2C6F3}"/>
              </a:ext>
            </a:extLst>
          </p:cNvPr>
          <p:cNvSpPr/>
          <p:nvPr/>
        </p:nvSpPr>
        <p:spPr>
          <a:xfrm>
            <a:off x="6605751" y="1218124"/>
            <a:ext cx="4542440" cy="4673914"/>
          </a:xfrm>
          <a:prstGeom prst="roundRect">
            <a:avLst/>
          </a:prstGeom>
          <a:solidFill>
            <a:srgbClr val="CC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3"/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CE19B961-52BA-44F3-93D5-04CBA9F83C12}"/>
              </a:ext>
            </a:extLst>
          </p:cNvPr>
          <p:cNvGrpSpPr/>
          <p:nvPr/>
        </p:nvGrpSpPr>
        <p:grpSpPr>
          <a:xfrm rot="10800000">
            <a:off x="5656912" y="3102114"/>
            <a:ext cx="796392" cy="905933"/>
            <a:chOff x="2211259" y="3892512"/>
            <a:chExt cx="234022" cy="111978"/>
          </a:xfrm>
          <a:solidFill>
            <a:srgbClr val="002060"/>
          </a:solidFill>
        </p:grpSpPr>
        <p:sp>
          <p:nvSpPr>
            <p:cNvPr id="60" name="Шеврон 105">
              <a:extLst>
                <a:ext uri="{FF2B5EF4-FFF2-40B4-BE49-F238E27FC236}">
                  <a16:creationId xmlns:a16="http://schemas.microsoft.com/office/drawing/2014/main" id="{8B8EE606-E56D-4E16-A8F0-65327DB31A7B}"/>
                </a:ext>
              </a:extLst>
            </p:cNvPr>
            <p:cNvSpPr/>
            <p:nvPr/>
          </p:nvSpPr>
          <p:spPr>
            <a:xfrm flipH="1">
              <a:off x="2211259" y="3892512"/>
              <a:ext cx="117502" cy="111978"/>
            </a:xfrm>
            <a:prstGeom prst="chevron">
              <a:avLst/>
            </a:prstGeom>
            <a:grpFill/>
            <a:ln w="38100" cap="rnd" algn="ctr">
              <a:noFill/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hangingPunct="0"/>
              <a:endParaRPr lang="ru-RU" sz="1200" kern="0" dirty="0" err="1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1" name="Шеврон 105">
              <a:extLst>
                <a:ext uri="{FF2B5EF4-FFF2-40B4-BE49-F238E27FC236}">
                  <a16:creationId xmlns:a16="http://schemas.microsoft.com/office/drawing/2014/main" id="{56DE0E01-6980-46FA-98DA-51BAFDDD19FE}"/>
                </a:ext>
              </a:extLst>
            </p:cNvPr>
            <p:cNvSpPr/>
            <p:nvPr/>
          </p:nvSpPr>
          <p:spPr>
            <a:xfrm flipH="1">
              <a:off x="2327779" y="3892512"/>
              <a:ext cx="117502" cy="111978"/>
            </a:xfrm>
            <a:prstGeom prst="chevron">
              <a:avLst/>
            </a:prstGeom>
            <a:grpFill/>
            <a:ln w="38100" cap="rnd" algn="ctr">
              <a:noFill/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hangingPunct="0"/>
              <a:endParaRPr lang="ru-RU" sz="1200" kern="0" dirty="0" err="1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6787923" y="1631609"/>
            <a:ext cx="4139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ru-RU" sz="1600" dirty="0">
                <a:solidFill>
                  <a:srgbClr val="002060"/>
                </a:solidFill>
              </a:rPr>
              <a:t>Оценка выполненных </a:t>
            </a:r>
            <a:r>
              <a:rPr lang="ru-RU" sz="1600" dirty="0" smtClean="0">
                <a:solidFill>
                  <a:srgbClr val="002060"/>
                </a:solidFill>
              </a:rPr>
              <a:t>кадастровых </a:t>
            </a:r>
            <a:r>
              <a:rPr lang="ru-RU" sz="1600" dirty="0">
                <a:solidFill>
                  <a:srgbClr val="002060"/>
                </a:solidFill>
              </a:rPr>
              <a:t>работ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853" y="2461956"/>
            <a:ext cx="3660235" cy="2503173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A55A39BA-6C75-A68C-8625-5288F3F2C6F3}"/>
              </a:ext>
            </a:extLst>
          </p:cNvPr>
          <p:cNvSpPr/>
          <p:nvPr/>
        </p:nvSpPr>
        <p:spPr>
          <a:xfrm>
            <a:off x="962025" y="1218124"/>
            <a:ext cx="4542440" cy="4673914"/>
          </a:xfrm>
          <a:prstGeom prst="roundRect">
            <a:avLst/>
          </a:prstGeom>
          <a:solidFill>
            <a:srgbClr val="CC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3"/>
          </a:p>
        </p:txBody>
      </p:sp>
      <p:sp>
        <p:nvSpPr>
          <p:cNvPr id="21" name="TextBox 20"/>
          <p:cNvSpPr txBox="1"/>
          <p:nvPr/>
        </p:nvSpPr>
        <p:spPr>
          <a:xfrm>
            <a:off x="1688161" y="1631609"/>
            <a:ext cx="3090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ru-RU" sz="1600" dirty="0">
                <a:solidFill>
                  <a:srgbClr val="002060"/>
                </a:solidFill>
              </a:rPr>
              <a:t>Оплата заказа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790" y="2461956"/>
            <a:ext cx="4006909" cy="2468880"/>
          </a:xfrm>
          <a:prstGeom prst="rect">
            <a:avLst/>
          </a:prstGeom>
        </p:spPr>
      </p:pic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10AD0A7-14F2-4553-A2B8-E29B0144AC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9316705" y="6394418"/>
            <a:ext cx="2743200" cy="365125"/>
          </a:xfrm>
        </p:spPr>
        <p:txBody>
          <a:bodyPr/>
          <a:lstStyle/>
          <a:p>
            <a:pPr>
              <a:defRPr/>
            </a:pPr>
            <a:fld id="{35ACA335-37F7-42C7-872A-92C3D7072F89}" type="slidenum">
              <a:rPr lang="ru-RU">
                <a:solidFill>
                  <a:srgbClr val="FFFFFF"/>
                </a:solidFill>
                <a:latin typeface="Arial"/>
              </a:rPr>
              <a:pPr>
                <a:defRPr/>
              </a:pPr>
              <a:t>6</a:t>
            </a:fld>
            <a:endParaRPr lang="ru-RU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8757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Информационные материалы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10AD0A7-14F2-4553-A2B8-E29B0144AC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9316705" y="6394418"/>
            <a:ext cx="2743200" cy="365125"/>
          </a:xfrm>
        </p:spPr>
        <p:txBody>
          <a:bodyPr/>
          <a:lstStyle/>
          <a:p>
            <a:pPr>
              <a:defRPr/>
            </a:pPr>
            <a:fld id="{35ACA335-37F7-42C7-872A-92C3D7072F89}" type="slidenum">
              <a:rPr lang="ru-RU">
                <a:solidFill>
                  <a:srgbClr val="FFFFFF"/>
                </a:solidFill>
                <a:latin typeface="Arial"/>
              </a:rPr>
              <a:pPr>
                <a:defRPr/>
              </a:pPr>
              <a:t>7</a:t>
            </a:fld>
            <a:endParaRPr lang="ru-RU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A55A39BA-6C75-A68C-8625-5288F3F2C6F3}"/>
              </a:ext>
            </a:extLst>
          </p:cNvPr>
          <p:cNvSpPr/>
          <p:nvPr/>
        </p:nvSpPr>
        <p:spPr>
          <a:xfrm>
            <a:off x="266460" y="1055498"/>
            <a:ext cx="11720327" cy="5408675"/>
          </a:xfrm>
          <a:prstGeom prst="roundRect">
            <a:avLst/>
          </a:prstGeom>
          <a:solidFill>
            <a:srgbClr val="CC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3"/>
          </a:p>
        </p:txBody>
      </p:sp>
      <p:sp>
        <p:nvSpPr>
          <p:cNvPr id="16" name="TextBox 15"/>
          <p:cNvSpPr txBox="1"/>
          <p:nvPr/>
        </p:nvSpPr>
        <p:spPr>
          <a:xfrm>
            <a:off x="609734" y="1314001"/>
            <a:ext cx="4139738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ru-RU" sz="1600" dirty="0">
                <a:solidFill>
                  <a:srgbClr val="002060"/>
                </a:solidFill>
              </a:rPr>
              <a:t>Разработано руководство пользователя, освещающее основные вопросы функционирования ЭПКР:</a:t>
            </a:r>
          </a:p>
          <a:p>
            <a:pPr marL="176213" indent="-174625">
              <a:buClr>
                <a:schemeClr val="tx2"/>
              </a:buClr>
            </a:pPr>
            <a:r>
              <a:rPr lang="ru-RU" sz="1600" dirty="0">
                <a:solidFill>
                  <a:srgbClr val="002060"/>
                </a:solidFill>
              </a:rPr>
              <a:t>•	создание и управление заказами 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на выполнение кадастровых работ;</a:t>
            </a:r>
          </a:p>
          <a:p>
            <a:pPr marL="176213" indent="-174625">
              <a:buClr>
                <a:schemeClr val="tx2"/>
              </a:buClr>
            </a:pPr>
            <a:r>
              <a:rPr lang="ru-RU" sz="1600" dirty="0">
                <a:solidFill>
                  <a:srgbClr val="002060"/>
                </a:solidFill>
              </a:rPr>
              <a:t>•	выбор исполнителей заказа из числа зарегистрированных кадастровых инженеров;</a:t>
            </a:r>
          </a:p>
          <a:p>
            <a:pPr marL="176213" indent="-174625">
              <a:buClr>
                <a:schemeClr val="tx2"/>
              </a:buClr>
            </a:pPr>
            <a:r>
              <a:rPr lang="ru-RU" sz="1600" dirty="0">
                <a:solidFill>
                  <a:srgbClr val="002060"/>
                </a:solidFill>
              </a:rPr>
              <a:t>•	формирование документов (форма договора, акт выполненных работ);</a:t>
            </a:r>
          </a:p>
          <a:p>
            <a:pPr marL="176213" indent="-174625">
              <a:buClr>
                <a:schemeClr val="tx2"/>
              </a:buClr>
            </a:pPr>
            <a:r>
              <a:rPr lang="ru-RU" sz="1600" dirty="0">
                <a:solidFill>
                  <a:srgbClr val="002060"/>
                </a:solidFill>
              </a:rPr>
              <a:t>•	прием уведомлений;</a:t>
            </a:r>
          </a:p>
          <a:p>
            <a:pPr marL="176213" indent="-174625">
              <a:buClr>
                <a:schemeClr val="tx2"/>
              </a:buClr>
            </a:pPr>
            <a:r>
              <a:rPr lang="ru-RU" sz="1600" dirty="0">
                <a:solidFill>
                  <a:srgbClr val="002060"/>
                </a:solidFill>
              </a:rPr>
              <a:t>•	реагирование на опубликованные заказы на выполнение кадастровых работ;</a:t>
            </a:r>
          </a:p>
          <a:p>
            <a:pPr marL="176213" indent="-174625">
              <a:buClr>
                <a:schemeClr val="tx2"/>
              </a:buClr>
            </a:pPr>
            <a:r>
              <a:rPr lang="ru-RU" sz="1600" dirty="0">
                <a:solidFill>
                  <a:srgbClr val="002060"/>
                </a:solidFill>
              </a:rPr>
              <a:t>•	рейтинг кадастровых инженеров;</a:t>
            </a:r>
          </a:p>
          <a:p>
            <a:pPr marL="176213" indent="-174625">
              <a:buClr>
                <a:schemeClr val="tx2"/>
              </a:buClr>
            </a:pPr>
            <a:r>
              <a:rPr lang="ru-RU" sz="1600" dirty="0">
                <a:solidFill>
                  <a:srgbClr val="002060"/>
                </a:solidFill>
              </a:rPr>
              <a:t>•	хранение файлов, относящихся 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к заказам на выполнение кадастровых работ;</a:t>
            </a:r>
          </a:p>
          <a:p>
            <a:pPr marL="176213" indent="-174625">
              <a:buClr>
                <a:schemeClr val="tx2"/>
              </a:buClr>
            </a:pPr>
            <a:r>
              <a:rPr lang="ru-RU" sz="1600" dirty="0">
                <a:solidFill>
                  <a:srgbClr val="002060"/>
                </a:solidFill>
              </a:rPr>
              <a:t>•	чат для общения.</a:t>
            </a:r>
          </a:p>
          <a:p>
            <a:pPr algn="ctr">
              <a:buClr>
                <a:schemeClr val="tx2"/>
              </a:buClr>
            </a:pP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l="17985" t="17078" r="17153" b="4102"/>
          <a:stretch/>
        </p:blipFill>
        <p:spPr>
          <a:xfrm>
            <a:off x="4808901" y="1373432"/>
            <a:ext cx="6826312" cy="480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23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Техническая поддержка ЭПКР</a:t>
            </a: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A55A39BA-6C75-A68C-8625-5288F3F2C6F3}"/>
              </a:ext>
            </a:extLst>
          </p:cNvPr>
          <p:cNvSpPr/>
          <p:nvPr/>
        </p:nvSpPr>
        <p:spPr>
          <a:xfrm>
            <a:off x="6605751" y="1218124"/>
            <a:ext cx="4542440" cy="4673914"/>
          </a:xfrm>
          <a:prstGeom prst="roundRect">
            <a:avLst/>
          </a:prstGeom>
          <a:solidFill>
            <a:srgbClr val="CC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3"/>
          </a:p>
        </p:txBody>
      </p:sp>
      <p:sp>
        <p:nvSpPr>
          <p:cNvPr id="65" name="TextBox 64"/>
          <p:cNvSpPr txBox="1"/>
          <p:nvPr/>
        </p:nvSpPr>
        <p:spPr>
          <a:xfrm>
            <a:off x="6787923" y="1631609"/>
            <a:ext cx="41397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buClr>
                <a:schemeClr val="tx2"/>
              </a:buClr>
            </a:pPr>
            <a:r>
              <a:rPr lang="ru-RU" sz="1600" dirty="0">
                <a:solidFill>
                  <a:srgbClr val="002060"/>
                </a:solidFill>
              </a:rPr>
              <a:t>Форма обратной связи 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на официальном сайте Росреестра</a:t>
            </a:r>
          </a:p>
          <a:p>
            <a:pPr algn="ctr">
              <a:spcBef>
                <a:spcPts val="1200"/>
              </a:spcBef>
              <a:buClr>
                <a:schemeClr val="tx2"/>
              </a:buClr>
            </a:pP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rosreestr.gov.ru</a:t>
            </a:r>
            <a:endParaRPr lang="ru-RU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10AD0A7-14F2-4553-A2B8-E29B0144AC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9316705" y="6394418"/>
            <a:ext cx="2743200" cy="365125"/>
          </a:xfrm>
        </p:spPr>
        <p:txBody>
          <a:bodyPr/>
          <a:lstStyle/>
          <a:p>
            <a:pPr>
              <a:defRPr/>
            </a:pPr>
            <a:fld id="{35ACA335-37F7-42C7-872A-92C3D7072F89}" type="slidenum">
              <a:rPr lang="ru-RU">
                <a:solidFill>
                  <a:srgbClr val="FFFFFF"/>
                </a:solidFill>
                <a:latin typeface="Arial"/>
              </a:rPr>
              <a:pPr>
                <a:defRPr/>
              </a:pPr>
              <a:t>8</a:t>
            </a:fld>
            <a:endParaRPr lang="ru-RU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A55A39BA-6C75-A68C-8625-5288F3F2C6F3}"/>
              </a:ext>
            </a:extLst>
          </p:cNvPr>
          <p:cNvSpPr/>
          <p:nvPr/>
        </p:nvSpPr>
        <p:spPr>
          <a:xfrm>
            <a:off x="942846" y="1218124"/>
            <a:ext cx="4542440" cy="4673914"/>
          </a:xfrm>
          <a:prstGeom prst="roundRect">
            <a:avLst/>
          </a:prstGeom>
          <a:solidFill>
            <a:srgbClr val="CC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3"/>
          </a:p>
        </p:txBody>
      </p:sp>
      <p:sp>
        <p:nvSpPr>
          <p:cNvPr id="16" name="TextBox 15"/>
          <p:cNvSpPr txBox="1"/>
          <p:nvPr/>
        </p:nvSpPr>
        <p:spPr>
          <a:xfrm>
            <a:off x="1144197" y="1631609"/>
            <a:ext cx="413973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ru-RU" sz="1600" dirty="0">
                <a:solidFill>
                  <a:srgbClr val="002060"/>
                </a:solidFill>
              </a:rPr>
              <a:t>Ведомственный центр 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телефонного обслуживания (ВЦТО)</a:t>
            </a:r>
          </a:p>
          <a:p>
            <a:pPr algn="ctr">
              <a:spcBef>
                <a:spcPts val="1200"/>
              </a:spcBef>
              <a:buClr>
                <a:schemeClr val="tx2"/>
              </a:buClr>
            </a:pPr>
            <a:r>
              <a:rPr lang="ru-RU" sz="1600" b="1" dirty="0">
                <a:solidFill>
                  <a:schemeClr val="tx2"/>
                </a:solidFill>
              </a:rPr>
              <a:t>	</a:t>
            </a:r>
            <a:r>
              <a:rPr lang="ru-RU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8 (800) 100-34-34</a:t>
            </a:r>
            <a:endParaRPr lang="ru-RU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buClr>
                <a:schemeClr val="tx2"/>
              </a:buClr>
            </a:pP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3" name="Picture 4" descr="phon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95" y="2281405"/>
            <a:ext cx="472961" cy="47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097334-6E91-4465-A551-2022E3054D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707" y="2945457"/>
            <a:ext cx="2502528" cy="25025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9AD0EDF-C52C-4040-8EFC-E46E1F1EEB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66" y="2945457"/>
            <a:ext cx="2502000" cy="25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02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обращения в техподдержку ЭПКР</a:t>
            </a: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A55A39BA-6C75-A68C-8625-5288F3F2C6F3}"/>
              </a:ext>
            </a:extLst>
          </p:cNvPr>
          <p:cNvSpPr/>
          <p:nvPr/>
        </p:nvSpPr>
        <p:spPr>
          <a:xfrm>
            <a:off x="165632" y="1218124"/>
            <a:ext cx="3594008" cy="4673915"/>
          </a:xfrm>
          <a:prstGeom prst="roundRect">
            <a:avLst/>
          </a:prstGeom>
          <a:solidFill>
            <a:srgbClr val="CC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tx2"/>
              </a:buClr>
              <a:buFont typeface="Trebuchet MS" panose="020B0603020202020204" pitchFamily="34" charset="0"/>
              <a:buChar char="●"/>
            </a:pP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:a16="http://schemas.microsoft.com/office/drawing/2014/main" id="{A55A39BA-6C75-A68C-8625-5288F3F2C6F3}"/>
              </a:ext>
            </a:extLst>
          </p:cNvPr>
          <p:cNvSpPr/>
          <p:nvPr/>
        </p:nvSpPr>
        <p:spPr>
          <a:xfrm>
            <a:off x="8409943" y="1218124"/>
            <a:ext cx="3594008" cy="4673915"/>
          </a:xfrm>
          <a:prstGeom prst="roundRect">
            <a:avLst/>
          </a:prstGeom>
          <a:solidFill>
            <a:srgbClr val="CC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3"/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A55A39BA-6C75-A68C-8625-5288F3F2C6F3}"/>
              </a:ext>
            </a:extLst>
          </p:cNvPr>
          <p:cNvSpPr/>
          <p:nvPr/>
        </p:nvSpPr>
        <p:spPr>
          <a:xfrm>
            <a:off x="4306774" y="1218125"/>
            <a:ext cx="3594008" cy="4673914"/>
          </a:xfrm>
          <a:prstGeom prst="roundRect">
            <a:avLst/>
          </a:prstGeom>
          <a:solidFill>
            <a:srgbClr val="CC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3"/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CE19B961-52BA-44F3-93D5-04CBA9F83C12}"/>
              </a:ext>
            </a:extLst>
          </p:cNvPr>
          <p:cNvGrpSpPr/>
          <p:nvPr/>
        </p:nvGrpSpPr>
        <p:grpSpPr>
          <a:xfrm rot="10800000">
            <a:off x="3812290" y="3322859"/>
            <a:ext cx="456511" cy="464443"/>
            <a:chOff x="2211259" y="3892512"/>
            <a:chExt cx="234022" cy="111978"/>
          </a:xfrm>
          <a:solidFill>
            <a:srgbClr val="002060"/>
          </a:solidFill>
        </p:grpSpPr>
        <p:sp>
          <p:nvSpPr>
            <p:cNvPr id="60" name="Шеврон 105">
              <a:extLst>
                <a:ext uri="{FF2B5EF4-FFF2-40B4-BE49-F238E27FC236}">
                  <a16:creationId xmlns:a16="http://schemas.microsoft.com/office/drawing/2014/main" id="{8B8EE606-E56D-4E16-A8F0-65327DB31A7B}"/>
                </a:ext>
              </a:extLst>
            </p:cNvPr>
            <p:cNvSpPr/>
            <p:nvPr/>
          </p:nvSpPr>
          <p:spPr>
            <a:xfrm flipH="1">
              <a:off x="2211259" y="3892512"/>
              <a:ext cx="117502" cy="111978"/>
            </a:xfrm>
            <a:prstGeom prst="chevron">
              <a:avLst/>
            </a:prstGeom>
            <a:grpFill/>
            <a:ln w="38100" cap="rnd" algn="ctr">
              <a:noFill/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hangingPunct="0"/>
              <a:endParaRPr lang="ru-RU" sz="1200" kern="0" dirty="0" err="1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1" name="Шеврон 105">
              <a:extLst>
                <a:ext uri="{FF2B5EF4-FFF2-40B4-BE49-F238E27FC236}">
                  <a16:creationId xmlns:a16="http://schemas.microsoft.com/office/drawing/2014/main" id="{56DE0E01-6980-46FA-98DA-51BAFDDD19FE}"/>
                </a:ext>
              </a:extLst>
            </p:cNvPr>
            <p:cNvSpPr/>
            <p:nvPr/>
          </p:nvSpPr>
          <p:spPr>
            <a:xfrm flipH="1">
              <a:off x="2327779" y="3892512"/>
              <a:ext cx="117502" cy="111978"/>
            </a:xfrm>
            <a:prstGeom prst="chevron">
              <a:avLst/>
            </a:prstGeom>
            <a:grpFill/>
            <a:ln w="38100" cap="rnd" algn="ctr">
              <a:noFill/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hangingPunct="0"/>
              <a:endParaRPr lang="ru-RU" sz="1200" kern="0" dirty="0" err="1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64228" y="1449861"/>
            <a:ext cx="34954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ru-RU" sz="1600" dirty="0">
                <a:solidFill>
                  <a:srgbClr val="002060"/>
                </a:solidFill>
              </a:rPr>
              <a:t>Выбор способа обращения:</a:t>
            </a:r>
          </a:p>
          <a:p>
            <a:pPr algn="ctr">
              <a:buClr>
                <a:schemeClr val="tx2"/>
              </a:buClr>
            </a:pPr>
            <a:endParaRPr lang="ru-RU" sz="1600" dirty="0">
              <a:solidFill>
                <a:srgbClr val="002060"/>
              </a:solidFill>
            </a:endParaRPr>
          </a:p>
          <a:p>
            <a:pPr algn="ctr">
              <a:buClr>
                <a:schemeClr val="tx2"/>
              </a:buClr>
            </a:pPr>
            <a:r>
              <a:rPr lang="ru-RU" sz="1600" dirty="0">
                <a:solidFill>
                  <a:srgbClr val="002060"/>
                </a:solidFill>
              </a:rPr>
              <a:t>звонок в ВЦТО</a:t>
            </a:r>
          </a:p>
          <a:p>
            <a:pPr algn="ctr">
              <a:buClr>
                <a:schemeClr val="tx2"/>
              </a:buClr>
            </a:pPr>
            <a:r>
              <a:rPr lang="ru-RU" sz="1600" dirty="0">
                <a:solidFill>
                  <a:srgbClr val="002060"/>
                </a:solidFill>
              </a:rPr>
              <a:t>8 (800) 100-34-34</a:t>
            </a:r>
          </a:p>
          <a:p>
            <a:pPr algn="ctr">
              <a:buClr>
                <a:schemeClr val="tx2"/>
              </a:buClr>
            </a:pPr>
            <a:endParaRPr lang="ru-RU" sz="1600" dirty="0">
              <a:solidFill>
                <a:srgbClr val="002060"/>
              </a:solidFill>
            </a:endParaRPr>
          </a:p>
          <a:p>
            <a:pPr algn="ctr">
              <a:buClr>
                <a:schemeClr val="tx2"/>
              </a:buClr>
            </a:pPr>
            <a:r>
              <a:rPr lang="ru-RU" sz="1600" dirty="0">
                <a:solidFill>
                  <a:srgbClr val="002060"/>
                </a:solidFill>
              </a:rPr>
              <a:t>или заполнение 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формы обратной связи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70871" y="2404873"/>
            <a:ext cx="322873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ru-RU" sz="1600" dirty="0">
                <a:solidFill>
                  <a:srgbClr val="002060"/>
                </a:solidFill>
              </a:rPr>
              <a:t>Формулирование запроса с обязательным использованием ключевых слов:</a:t>
            </a:r>
          </a:p>
          <a:p>
            <a:pPr algn="ctr">
              <a:buClr>
                <a:schemeClr val="tx2"/>
              </a:buClr>
            </a:pPr>
            <a:endParaRPr lang="ru-RU" sz="1600" dirty="0">
              <a:solidFill>
                <a:srgbClr val="002060"/>
              </a:solidFill>
            </a:endParaRPr>
          </a:p>
          <a:p>
            <a:pPr algn="ctr">
              <a:buClr>
                <a:schemeClr val="tx2"/>
              </a:buClr>
            </a:pPr>
            <a:r>
              <a:rPr lang="en-US" sz="1800" b="1" dirty="0">
                <a:solidFill>
                  <a:schemeClr val="accent3"/>
                </a:solidFill>
                <a:cs typeface="Arial" panose="020B0604020202020204" pitchFamily="34" charset="0"/>
              </a:rPr>
              <a:t>#</a:t>
            </a:r>
            <a:r>
              <a:rPr lang="ru-RU" sz="1800" b="1" dirty="0">
                <a:solidFill>
                  <a:schemeClr val="accent3"/>
                </a:solidFill>
                <a:cs typeface="Arial" panose="020B0604020202020204" pitchFamily="34" charset="0"/>
              </a:rPr>
              <a:t>кадастровый инженер</a:t>
            </a:r>
          </a:p>
          <a:p>
            <a:pPr algn="ctr">
              <a:buClr>
                <a:schemeClr val="tx2"/>
              </a:buClr>
            </a:pPr>
            <a:endParaRPr lang="ru-RU" sz="1800" b="1" dirty="0">
              <a:solidFill>
                <a:schemeClr val="accent3"/>
              </a:solidFill>
              <a:cs typeface="Arial" panose="020B0604020202020204" pitchFamily="34" charset="0"/>
            </a:endParaRPr>
          </a:p>
          <a:p>
            <a:pPr algn="ctr">
              <a:buClr>
                <a:schemeClr val="tx2"/>
              </a:buClr>
            </a:pPr>
            <a:r>
              <a:rPr lang="en-US" sz="1800" b="1" dirty="0">
                <a:solidFill>
                  <a:schemeClr val="accent3"/>
                </a:solidFill>
                <a:cs typeface="Arial" panose="020B0604020202020204" pitchFamily="34" charset="0"/>
              </a:rPr>
              <a:t>#</a:t>
            </a:r>
            <a:r>
              <a:rPr lang="ru-RU" sz="1800" b="1" dirty="0">
                <a:solidFill>
                  <a:schemeClr val="accent3"/>
                </a:solidFill>
                <a:cs typeface="Arial" panose="020B0604020202020204" pitchFamily="34" charset="0"/>
              </a:rPr>
              <a:t>электронная платформа кадастровых работ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540553" y="3209312"/>
            <a:ext cx="3332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ru-RU" sz="1600" dirty="0">
                <a:solidFill>
                  <a:srgbClr val="002060"/>
                </a:solidFill>
              </a:rPr>
              <a:t>Ответ на обращение будет направлен в срок от 3 до 5 рабочих дней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CE19B961-52BA-44F3-93D5-04CBA9F83C12}"/>
              </a:ext>
            </a:extLst>
          </p:cNvPr>
          <p:cNvGrpSpPr/>
          <p:nvPr/>
        </p:nvGrpSpPr>
        <p:grpSpPr>
          <a:xfrm rot="10800000">
            <a:off x="7926906" y="3322859"/>
            <a:ext cx="456511" cy="464443"/>
            <a:chOff x="2211259" y="3892512"/>
            <a:chExt cx="234022" cy="111978"/>
          </a:xfrm>
          <a:solidFill>
            <a:srgbClr val="002060"/>
          </a:solidFill>
        </p:grpSpPr>
        <p:sp>
          <p:nvSpPr>
            <p:cNvPr id="29" name="Шеврон 105">
              <a:extLst>
                <a:ext uri="{FF2B5EF4-FFF2-40B4-BE49-F238E27FC236}">
                  <a16:creationId xmlns:a16="http://schemas.microsoft.com/office/drawing/2014/main" id="{8B8EE606-E56D-4E16-A8F0-65327DB31A7B}"/>
                </a:ext>
              </a:extLst>
            </p:cNvPr>
            <p:cNvSpPr/>
            <p:nvPr/>
          </p:nvSpPr>
          <p:spPr>
            <a:xfrm flipH="1">
              <a:off x="2211259" y="3892512"/>
              <a:ext cx="117502" cy="111978"/>
            </a:xfrm>
            <a:prstGeom prst="chevron">
              <a:avLst/>
            </a:prstGeom>
            <a:grpFill/>
            <a:ln w="38100" cap="rnd" algn="ctr">
              <a:noFill/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hangingPunct="0"/>
              <a:endParaRPr lang="ru-RU" sz="1200" kern="0" dirty="0" err="1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0" name="Шеврон 105">
              <a:extLst>
                <a:ext uri="{FF2B5EF4-FFF2-40B4-BE49-F238E27FC236}">
                  <a16:creationId xmlns:a16="http://schemas.microsoft.com/office/drawing/2014/main" id="{56DE0E01-6980-46FA-98DA-51BAFDDD19FE}"/>
                </a:ext>
              </a:extLst>
            </p:cNvPr>
            <p:cNvSpPr/>
            <p:nvPr/>
          </p:nvSpPr>
          <p:spPr>
            <a:xfrm flipH="1">
              <a:off x="2327779" y="3892512"/>
              <a:ext cx="117502" cy="111978"/>
            </a:xfrm>
            <a:prstGeom prst="chevron">
              <a:avLst/>
            </a:prstGeom>
            <a:grpFill/>
            <a:ln w="38100" cap="rnd" algn="ctr">
              <a:noFill/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hangingPunct="0"/>
              <a:endParaRPr lang="ru-RU" sz="1200" kern="0" dirty="0" err="1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F10AD0A7-14F2-4553-A2B8-E29B0144AC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9316705" y="6394418"/>
            <a:ext cx="2743200" cy="365125"/>
          </a:xfrm>
        </p:spPr>
        <p:txBody>
          <a:bodyPr/>
          <a:lstStyle/>
          <a:p>
            <a:pPr>
              <a:defRPr/>
            </a:pPr>
            <a:fld id="{35ACA335-37F7-42C7-872A-92C3D7072F89}" type="slidenum">
              <a:rPr lang="ru-RU">
                <a:solidFill>
                  <a:srgbClr val="FFFFFF"/>
                </a:solidFill>
                <a:latin typeface="Arial"/>
              </a:rPr>
              <a:pPr>
                <a:defRPr/>
              </a:pPr>
              <a:t>9</a:t>
            </a:fld>
            <a:endParaRPr lang="ru-RU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9" name="Picture 4" descr="phone">
            <a:hlinkClick r:id="rId2"/>
            <a:extLst>
              <a:ext uri="{FF2B5EF4-FFF2-40B4-BE49-F238E27FC236}">
                <a16:creationId xmlns:a16="http://schemas.microsoft.com/office/drawing/2014/main" id="{08A031AC-CF10-4696-802F-F4438F8E3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67" y="1994934"/>
            <a:ext cx="460033" cy="46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B3F207-E183-46B6-91C6-1B866CA2D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32" y="3497480"/>
            <a:ext cx="2929781" cy="191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162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Шаблон">
  <a:themeElements>
    <a:clrScheme name="Другая 1">
      <a:dk1>
        <a:srgbClr val="000000"/>
      </a:dk1>
      <a:lt1>
        <a:srgbClr val="FFFFFF"/>
      </a:lt1>
      <a:dk2>
        <a:srgbClr val="008CFF"/>
      </a:dk2>
      <a:lt2>
        <a:srgbClr val="ECF3FA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4AFFC3"/>
      </a:accent5>
      <a:accent6>
        <a:srgbClr val="FFC000"/>
      </a:accent6>
      <a:hlink>
        <a:srgbClr val="E17900"/>
      </a:hlink>
      <a:folHlink>
        <a:srgbClr val="4C4D4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23159</TotalTime>
  <Words>450</Words>
  <Application>Microsoft Office PowerPoint</Application>
  <PresentationFormat>Широкоэкранный</PresentationFormat>
  <Paragraphs>84</Paragraphs>
  <Slides>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Golos Text</vt:lpstr>
      <vt:lpstr>Times New Roman</vt:lpstr>
      <vt:lpstr>Trebuchet MS</vt:lpstr>
      <vt:lpstr>Wingdings</vt:lpstr>
      <vt:lpstr>Шаблон</vt:lpstr>
      <vt:lpstr>think-cell Slide</vt:lpstr>
      <vt:lpstr>Презентация PowerPoint</vt:lpstr>
      <vt:lpstr>Личный кабинет кадастрового инженера</vt:lpstr>
      <vt:lpstr>Где найти Электронную платформу кадастровых работ?</vt:lpstr>
      <vt:lpstr>Процесс взаимодействия на ЭПКР (1 этап)</vt:lpstr>
      <vt:lpstr>Процесс взаимодействия на ЭПКР (2 этап)</vt:lpstr>
      <vt:lpstr>Процесс взаимодействия на ЭПКР (3 ЭТАП)</vt:lpstr>
      <vt:lpstr>Информационные материалы</vt:lpstr>
      <vt:lpstr>Техническая поддержка ЭПКР</vt:lpstr>
      <vt:lpstr>Порядок обращения в техподдержку ЭПКР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 трансформация  и реинжиниринг бизнес-процессов</dc:title>
  <dc:creator>Григорян Аркадий Робертович</dc:creator>
  <cp:lastModifiedBy>Ундалова Елена Ивановна</cp:lastModifiedBy>
  <cp:revision>1039</cp:revision>
  <cp:lastPrinted>2022-12-30T14:04:19Z</cp:lastPrinted>
  <dcterms:created xsi:type="dcterms:W3CDTF">2020-12-17T18:43:20Z</dcterms:created>
  <dcterms:modified xsi:type="dcterms:W3CDTF">2023-07-07T10:32:44Z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2020-12-17T00:00:00Z</vt:filetime>
  </property>
  <property fmtid="{D5CDD505-2E9C-101B-9397-08002B2CF9AE}" pid="3" name="LastSaved">
    <vt:filetime>2020-12-17T00:00:00Z</vt:filetime>
  </property>
  <property fmtid="{D5CDD505-2E9C-101B-9397-08002B2CF9AE}" pid="4" name="NXPowerLiteLastOptimized">
    <vt:lpwstr>53052837</vt:lpwstr>
  </property>
  <property fmtid="{D5CDD505-2E9C-101B-9397-08002B2CF9AE}" pid="5" name="NXPowerLiteSettings">
    <vt:lpwstr>C700052003A000</vt:lpwstr>
  </property>
  <property fmtid="{D5CDD505-2E9C-101B-9397-08002B2CF9AE}" pid="6" name="NXPowerLiteVersion">
    <vt:lpwstr>D8.0.8</vt:lpwstr>
  </property>
</Properties>
</file>