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6"/>
  </p:notesMasterIdLst>
  <p:sldIdLst>
    <p:sldId id="256" r:id="rId2"/>
    <p:sldId id="257" r:id="rId3"/>
    <p:sldId id="267" r:id="rId4"/>
    <p:sldId id="268" r:id="rId5"/>
    <p:sldId id="258" r:id="rId6"/>
    <p:sldId id="272" r:id="rId7"/>
    <p:sldId id="269" r:id="rId8"/>
    <p:sldId id="270" r:id="rId9"/>
    <p:sldId id="271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Внеплановая </a:t>
            </a:r>
            <a:r>
              <a:rPr lang="ru-RU" dirty="0"/>
              <a:t>проверка</a:t>
            </a:r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внеплановая проверка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обращения, жалобы</c:v>
                </c:pt>
                <c:pt idx="1">
                  <c:v>непосредственное обнаружение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215</c:v>
                </c:pt>
                <c:pt idx="1">
                  <c:v>139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280878495967843"/>
          <c:y val="0.3314004053888604"/>
          <c:w val="0.44851337108120704"/>
          <c:h val="0.56006783688313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Обращения о нарушениях в разрезе заявителей</a:t>
            </a:r>
          </a:p>
        </c:rich>
      </c:tx>
      <c:layout>
        <c:manualLayout>
          <c:xMode val="edge"/>
          <c:yMode val="edge"/>
          <c:x val="0.19174385363064608"/>
          <c:y val="1.0335917312661499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Обращения о нарушениях  в области кадастровых отношений  в разрезе заявителей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органы прокуратуры</c:v>
                </c:pt>
                <c:pt idx="1">
                  <c:v>Органы государственного кадастрового учета</c:v>
                </c:pt>
                <c:pt idx="2">
                  <c:v>Граждане </c:v>
                </c:pt>
                <c:pt idx="3">
                  <c:v> Иные органы государственной власти и органы местного самоуправления, юридические лица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</c:v>
                </c:pt>
                <c:pt idx="1">
                  <c:v>223</c:v>
                </c:pt>
                <c:pt idx="2">
                  <c:v>67</c:v>
                </c:pt>
                <c:pt idx="3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739096032113643"/>
          <c:y val="0.22122516795492306"/>
          <c:w val="0.30564825536513818"/>
          <c:h val="0.6888186568422066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72B40-B81C-441B-AABB-89712F853F3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E1C21-2619-4015-A85F-242B2B77B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843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E1C21-2619-4015-A85F-242B2B77B51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286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1CD5-307B-420C-A62A-AEEAB6BE97E4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EBA4-D576-4071-B401-56ABA473D57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1CD5-307B-420C-A62A-AEEAB6BE97E4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EBA4-D576-4071-B401-56ABA473D5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1CD5-307B-420C-A62A-AEEAB6BE97E4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EBA4-D576-4071-B401-56ABA473D5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1CD5-307B-420C-A62A-AEEAB6BE97E4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EBA4-D576-4071-B401-56ABA473D5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1CD5-307B-420C-A62A-AEEAB6BE97E4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EBA4-D576-4071-B401-56ABA473D577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1CD5-307B-420C-A62A-AEEAB6BE97E4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EBA4-D576-4071-B401-56ABA473D5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1CD5-307B-420C-A62A-AEEAB6BE97E4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EBA4-D576-4071-B401-56ABA473D577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1CD5-307B-420C-A62A-AEEAB6BE97E4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EBA4-D576-4071-B401-56ABA473D5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1CD5-307B-420C-A62A-AEEAB6BE97E4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EBA4-D576-4071-B401-56ABA473D5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1CD5-307B-420C-A62A-AEEAB6BE97E4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EBA4-D576-4071-B401-56ABA473D57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1CD5-307B-420C-A62A-AEEAB6BE97E4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EEBA4-D576-4071-B401-56ABA473D5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AA1CD5-307B-420C-A62A-AEEAB6BE97E4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0DEEBA4-D576-4071-B401-56ABA473D5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333772" y="385948"/>
            <a:ext cx="1319531" cy="11703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997852" y="1628800"/>
            <a:ext cx="7272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/>
                </a:solidFill>
              </a:rPr>
              <a:t>Основания проведения внеплановых проверок </a:t>
            </a:r>
            <a:endParaRPr lang="ru-RU" sz="3600" b="1" dirty="0" smtClean="0">
              <a:solidFill>
                <a:schemeClr val="accent1"/>
              </a:solidFill>
            </a:endParaRPr>
          </a:p>
          <a:p>
            <a:pPr algn="ctr"/>
            <a:r>
              <a:rPr lang="ru-RU" sz="3600" b="1" dirty="0" smtClean="0">
                <a:solidFill>
                  <a:schemeClr val="accent1"/>
                </a:solidFill>
              </a:rPr>
              <a:t>и </a:t>
            </a:r>
            <a:r>
              <a:rPr lang="ru-RU" sz="3600" b="1" dirty="0">
                <a:solidFill>
                  <a:schemeClr val="accent1"/>
                </a:solidFill>
              </a:rPr>
              <a:t>их последствия</a:t>
            </a:r>
            <a:endParaRPr lang="ru-RU" sz="3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866" y="647934"/>
            <a:ext cx="6133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Ассоциация саморегулируемая организация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«Балтийское объединение кадастровых инженеров»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Нижний колонтитул 1"/>
          <p:cNvSpPr txBox="1">
            <a:spLocks/>
          </p:cNvSpPr>
          <p:nvPr/>
        </p:nvSpPr>
        <p:spPr>
          <a:xfrm>
            <a:off x="1115616" y="5616274"/>
            <a:ext cx="7056783" cy="666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«Кадастровая деятельность сегодня»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2018 г., Великий Новгород</a:t>
            </a:r>
            <a:endParaRPr lang="ru-RU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4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79513" y="449783"/>
            <a:ext cx="1152128" cy="1035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779912" y="6021288"/>
            <a:ext cx="5242458" cy="666009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«Кадастровая </a:t>
            </a:r>
            <a:r>
              <a:rPr lang="ru-RU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сегодня»</a:t>
            </a:r>
          </a:p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2018 г., Великий Новгород</a:t>
            </a:r>
            <a:endParaRPr lang="ru-RU" sz="1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7664" y="548680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</a:t>
            </a:r>
            <a:r>
              <a:rPr lang="ru-RU" sz="2400" b="1" dirty="0" smtClean="0"/>
              <a:t> </a:t>
            </a:r>
            <a:r>
              <a:rPr lang="ru-RU" sz="2400" b="1" dirty="0"/>
              <a:t>2017 году по результатам внеплановых проверочных мероприятий дисциплинарным органом </a:t>
            </a:r>
            <a:r>
              <a:rPr lang="ru-RU" sz="2400" b="1" dirty="0" smtClean="0"/>
              <a:t>СРО вынесено: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1" y="2065199"/>
            <a:ext cx="700421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dirty="0"/>
              <a:t>- 12 предписаний об устранении нарушений </a:t>
            </a:r>
            <a:r>
              <a:rPr lang="ru-RU" sz="2000" dirty="0" smtClean="0"/>
              <a:t>закона;</a:t>
            </a:r>
            <a:endParaRPr lang="ru-RU" sz="2000" dirty="0"/>
          </a:p>
          <a:p>
            <a:pPr>
              <a:spcAft>
                <a:spcPts val="600"/>
              </a:spcAft>
            </a:pPr>
            <a:r>
              <a:rPr lang="ru-RU" sz="2000" dirty="0"/>
              <a:t>- 36 </a:t>
            </a:r>
            <a:r>
              <a:rPr lang="ru-RU" sz="2000" dirty="0" smtClean="0"/>
              <a:t>предупреждений;</a:t>
            </a:r>
            <a:endParaRPr lang="ru-RU" sz="2000" dirty="0"/>
          </a:p>
          <a:p>
            <a:pPr>
              <a:spcAft>
                <a:spcPts val="600"/>
              </a:spcAft>
            </a:pPr>
            <a:r>
              <a:rPr lang="ru-RU" sz="2000" dirty="0"/>
              <a:t>- 102 рекомендации об исключении </a:t>
            </a:r>
            <a:r>
              <a:rPr lang="ru-RU" sz="2000" dirty="0" smtClean="0"/>
              <a:t>КИ из </a:t>
            </a:r>
            <a:r>
              <a:rPr lang="ru-RU" sz="2000" dirty="0"/>
              <a:t>членов </a:t>
            </a:r>
            <a:r>
              <a:rPr lang="ru-RU" sz="2000" dirty="0" smtClean="0"/>
              <a:t>СРО;</a:t>
            </a:r>
            <a:endParaRPr lang="ru-RU" sz="2000" dirty="0"/>
          </a:p>
          <a:p>
            <a:pPr>
              <a:spcAft>
                <a:spcPts val="600"/>
              </a:spcAft>
            </a:pPr>
            <a:r>
              <a:rPr lang="ru-RU" sz="2000" dirty="0"/>
              <a:t>- 10 иных мер - рекомендовать обратить внимание  </a:t>
            </a:r>
            <a:r>
              <a:rPr lang="ru-RU" sz="2000" dirty="0" smtClean="0"/>
              <a:t>               на </a:t>
            </a:r>
            <a:r>
              <a:rPr lang="ru-RU" sz="2000" dirty="0"/>
              <a:t>осуществление профессиональной деятельности </a:t>
            </a:r>
            <a:r>
              <a:rPr lang="ru-RU" sz="2000" dirty="0" smtClean="0"/>
              <a:t>             с </a:t>
            </a:r>
            <a:r>
              <a:rPr lang="ru-RU" sz="2000" dirty="0"/>
              <a:t>учетом требований действующего </a:t>
            </a:r>
            <a:r>
              <a:rPr lang="ru-RU" sz="2000" dirty="0" smtClean="0"/>
              <a:t>законодательства.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84710" y="4653136"/>
            <a:ext cx="7287689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Мера дисциплинарного воздействия «наложение штрафа» за период с 2016 года по текущий период 2018 года </a:t>
            </a:r>
            <a:r>
              <a:rPr lang="ru-RU" sz="2000" dirty="0" smtClean="0"/>
              <a:t>                   не </a:t>
            </a:r>
            <a:r>
              <a:rPr lang="ru-RU" sz="2000" dirty="0"/>
              <a:t>применялась. </a:t>
            </a:r>
            <a:endParaRPr lang="ru-RU" sz="2000" dirty="0"/>
          </a:p>
        </p:txBody>
      </p:sp>
      <p:pic>
        <p:nvPicPr>
          <p:cNvPr id="7" name="Picture 2" descr="http://virtual.at.ua/pictures/me.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06" y="2065991"/>
            <a:ext cx="36818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virtual.at.ua/pictures/me.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06" y="2425991"/>
            <a:ext cx="36818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virtual.at.ua/pictures/me.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19" y="2848380"/>
            <a:ext cx="36818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virtual.at.ua/pictures/me.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19" y="3254774"/>
            <a:ext cx="36818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03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79513" y="449783"/>
            <a:ext cx="1152128" cy="1035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691680" y="683103"/>
            <a:ext cx="64452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Основания для</a:t>
            </a:r>
            <a:r>
              <a:rPr lang="ru-RU" sz="2400" dirty="0" smtClean="0"/>
              <a:t> </a:t>
            </a:r>
            <a:r>
              <a:rPr lang="ru-RU" sz="2400" b="1" dirty="0" smtClean="0"/>
              <a:t>исключения КИ</a:t>
            </a:r>
            <a:r>
              <a:rPr lang="ru-RU" sz="2400" dirty="0" smtClean="0"/>
              <a:t> </a:t>
            </a:r>
          </a:p>
          <a:p>
            <a:r>
              <a:rPr lang="ru-RU" sz="2400" b="1" dirty="0" smtClean="0"/>
              <a:t>из членов СРО: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3" y="1628800"/>
            <a:ext cx="83529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dirty="0"/>
              <a:t>- представление </a:t>
            </a:r>
            <a:r>
              <a:rPr lang="ru-RU" dirty="0" smtClean="0"/>
              <a:t>подложных </a:t>
            </a:r>
            <a:r>
              <a:rPr lang="ru-RU" dirty="0"/>
              <a:t>документов при принятии в СРО;</a:t>
            </a:r>
          </a:p>
          <a:p>
            <a:pPr>
              <a:spcAft>
                <a:spcPts val="600"/>
              </a:spcAft>
            </a:pPr>
            <a:r>
              <a:rPr lang="ru-RU" dirty="0"/>
              <a:t>- нарушение </a:t>
            </a:r>
            <a:r>
              <a:rPr lang="ru-RU" dirty="0" smtClean="0"/>
              <a:t>обязательных </a:t>
            </a:r>
            <a:r>
              <a:rPr lang="ru-RU" dirty="0"/>
              <a:t>условий членства в СРО, установленных ч. 13 ст. 29 № </a:t>
            </a:r>
            <a:r>
              <a:rPr lang="ru-RU" dirty="0" smtClean="0"/>
              <a:t>221-ФЗ;</a:t>
            </a:r>
            <a:endParaRPr lang="ru-RU" dirty="0"/>
          </a:p>
          <a:p>
            <a:pPr>
              <a:spcAft>
                <a:spcPts val="600"/>
              </a:spcAft>
            </a:pPr>
            <a:r>
              <a:rPr lang="ru-RU" dirty="0"/>
              <a:t>- принятие в течение календарного года органом регистрации прав решений об отказе в осуществлении кадастрового учета / государственной регистрации прав, если в течение срока приостановления не устранены причины, и их суммарное количество составляет 25% и более от общего количества решений об осуществлении кадастрового учета / государственной регистрации прав, при условии, что общее количество таких решений </a:t>
            </a:r>
            <a:r>
              <a:rPr lang="ru-RU" dirty="0" smtClean="0"/>
              <a:t>не </a:t>
            </a:r>
            <a:r>
              <a:rPr lang="ru-RU" dirty="0"/>
              <a:t>менее 20-ти;</a:t>
            </a:r>
          </a:p>
          <a:p>
            <a:pPr>
              <a:spcAft>
                <a:spcPts val="600"/>
              </a:spcAft>
            </a:pPr>
            <a:r>
              <a:rPr lang="ru-RU" dirty="0"/>
              <a:t>- принятие за последние 3 года деятельности КИ органом регистрации прав 10-ти и более решений о необходимости устранения воспроизведенных в ЕГРН ошибок, допущенных КИ;</a:t>
            </a:r>
          </a:p>
          <a:p>
            <a:pPr>
              <a:spcAft>
                <a:spcPts val="600"/>
              </a:spcAft>
            </a:pPr>
            <a:r>
              <a:rPr lang="ru-RU" dirty="0"/>
              <a:t>- </a:t>
            </a:r>
            <a:r>
              <a:rPr lang="ru-RU" dirty="0" smtClean="0"/>
              <a:t>неосуществление кадастровой </a:t>
            </a:r>
            <a:r>
              <a:rPr lang="ru-RU" dirty="0"/>
              <a:t>деятельности в течение 3-х лет;</a:t>
            </a:r>
          </a:p>
          <a:p>
            <a:pPr>
              <a:spcAft>
                <a:spcPts val="600"/>
              </a:spcAft>
            </a:pPr>
            <a:r>
              <a:rPr lang="ru-RU" dirty="0"/>
              <a:t>- непредставление </a:t>
            </a:r>
            <a:r>
              <a:rPr lang="ru-RU" dirty="0" smtClean="0"/>
              <a:t>в </a:t>
            </a:r>
            <a:r>
              <a:rPr lang="ru-RU" dirty="0"/>
              <a:t>орган регистрации прав актов согласования местоположения границ ЗУ в соответствии с п. 9 ч. 2 ст. 29.1 Закона;</a:t>
            </a:r>
          </a:p>
          <a:p>
            <a:pPr>
              <a:spcAft>
                <a:spcPts val="600"/>
              </a:spcAft>
            </a:pPr>
            <a:r>
              <a:rPr lang="ru-RU" dirty="0"/>
              <a:t>- нарушение </a:t>
            </a:r>
            <a:r>
              <a:rPr lang="ru-RU" dirty="0" smtClean="0"/>
              <a:t>срока </a:t>
            </a:r>
            <a:r>
              <a:rPr lang="ru-RU" dirty="0"/>
              <a:t>уплаты членских взносов более чем на </a:t>
            </a:r>
            <a:r>
              <a:rPr lang="ru-RU" dirty="0" smtClean="0"/>
              <a:t>3 месяца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7" name="Picture 6" descr="http://bloxtest.kmccully.net/wp-content/uploads/2016/08/Fotolia_31544227_X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456" y="506618"/>
            <a:ext cx="1404016" cy="140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99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mosadvokat.org/wp-content/uploads/Otkaz-v-gosudarstvennoj-registracii-juridicheskogo-lic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5" y="2824403"/>
            <a:ext cx="1582153" cy="629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БСПБ"/>
          <p:cNvPicPr/>
          <p:nvPr/>
        </p:nvPicPr>
        <p:blipFill>
          <a:blip r:embed="rId3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79513" y="449783"/>
            <a:ext cx="1152128" cy="1035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779912" y="6021288"/>
            <a:ext cx="5242458" cy="666009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«Кадастровая </a:t>
            </a:r>
            <a:r>
              <a:rPr lang="ru-RU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сегодня»</a:t>
            </a:r>
          </a:p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2018 г., Великий Новгород</a:t>
            </a:r>
            <a:endParaRPr lang="ru-RU" sz="1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8478" y="582051"/>
            <a:ext cx="7269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 </a:t>
            </a:r>
            <a:r>
              <a:rPr lang="ru-RU" sz="2400" dirty="0"/>
              <a:t>2016 год по </a:t>
            </a:r>
            <a:r>
              <a:rPr lang="ru-RU" sz="2400" dirty="0" smtClean="0"/>
              <a:t>наст. время </a:t>
            </a:r>
            <a:r>
              <a:rPr lang="ru-RU" sz="2400" b="1" dirty="0" smtClean="0"/>
              <a:t>КИ </a:t>
            </a:r>
            <a:r>
              <a:rPr lang="ru-RU" sz="2400" b="1" dirty="0"/>
              <a:t>были исключены </a:t>
            </a:r>
            <a:r>
              <a:rPr lang="ru-RU" sz="2400" b="1" dirty="0" smtClean="0"/>
              <a:t>из СРО по </a:t>
            </a:r>
            <a:r>
              <a:rPr lang="ru-RU" sz="2400" b="1" dirty="0"/>
              <a:t>основаниям</a:t>
            </a:r>
            <a:r>
              <a:rPr lang="ru-RU" sz="2400" b="1" dirty="0" smtClean="0"/>
              <a:t>: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5070948"/>
            <a:ext cx="8062977" cy="1015663"/>
          </a:xfrm>
          <a:prstGeom prst="rect">
            <a:avLst/>
          </a:prstGeom>
          <a:ln w="28575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smtClean="0"/>
              <a:t>Согласно требованиям 221-ФЗ </a:t>
            </a:r>
            <a:r>
              <a:rPr lang="ru-RU" sz="2000" dirty="0"/>
              <a:t>«О кадастровой деятельности</a:t>
            </a:r>
            <a:r>
              <a:rPr lang="ru-RU" sz="2000" dirty="0" smtClean="0"/>
              <a:t>», </a:t>
            </a:r>
            <a:r>
              <a:rPr lang="ru-RU" sz="2000" dirty="0"/>
              <a:t>исключение по </a:t>
            </a:r>
            <a:r>
              <a:rPr lang="ru-RU" sz="2000" dirty="0" smtClean="0"/>
              <a:t>этим основаниям </a:t>
            </a:r>
            <a:r>
              <a:rPr lang="ru-RU" sz="2000" dirty="0"/>
              <a:t>является обязанностью, </a:t>
            </a:r>
            <a:endParaRPr lang="ru-RU" sz="2000" dirty="0" smtClean="0"/>
          </a:p>
          <a:p>
            <a:r>
              <a:rPr lang="ru-RU" sz="2000" dirty="0" smtClean="0"/>
              <a:t>а </a:t>
            </a:r>
            <a:r>
              <a:rPr lang="ru-RU" sz="2000" dirty="0"/>
              <a:t>не правом </a:t>
            </a:r>
            <a:r>
              <a:rPr lang="ru-RU" sz="2000" dirty="0" smtClean="0"/>
              <a:t>СРО КИ.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99738" y="1628800"/>
            <a:ext cx="724872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dirty="0"/>
              <a:t>- нарушение обязательных условий </a:t>
            </a:r>
            <a:r>
              <a:rPr lang="ru-RU" dirty="0" smtClean="0"/>
              <a:t>членства (неуплата </a:t>
            </a:r>
            <a:r>
              <a:rPr lang="ru-RU" dirty="0"/>
              <a:t>взносов на страхование гражданской ответственности и членского взноса, а также </a:t>
            </a:r>
            <a:r>
              <a:rPr lang="ru-RU" dirty="0" smtClean="0"/>
              <a:t>нарушение </a:t>
            </a:r>
            <a:r>
              <a:rPr lang="ru-RU" dirty="0"/>
              <a:t>3-месячного срока уплаты членских </a:t>
            </a:r>
            <a:r>
              <a:rPr lang="ru-RU" dirty="0" smtClean="0"/>
              <a:t>взносов);</a:t>
            </a:r>
            <a:endParaRPr lang="ru-RU" dirty="0"/>
          </a:p>
          <a:p>
            <a:pPr>
              <a:spcAft>
                <a:spcPts val="600"/>
              </a:spcAft>
            </a:pPr>
            <a:r>
              <a:rPr lang="ru-RU" dirty="0"/>
              <a:t>- принятие в течение календарного года органом регистрации прав решений об отказе в осуществлении кадастрового учета / государственной регистрации прав, суммарное количество которых составляет </a:t>
            </a:r>
            <a:r>
              <a:rPr lang="ru-RU" b="1" dirty="0"/>
              <a:t>25% и более </a:t>
            </a:r>
            <a:r>
              <a:rPr lang="ru-RU" dirty="0"/>
              <a:t>от общего количества решений;</a:t>
            </a:r>
          </a:p>
          <a:p>
            <a:r>
              <a:rPr lang="ru-RU" dirty="0"/>
              <a:t>- неосуществление кадастровой деятельности (непредставление в орган регистрации прав межевого плана, технического плана, акта обследования, карты-плана территории, подготовленных кадастровым инженером) в течение 3-х лет.</a:t>
            </a:r>
            <a:endParaRPr lang="ru-RU" dirty="0"/>
          </a:p>
        </p:txBody>
      </p:sp>
      <p:pic>
        <p:nvPicPr>
          <p:cNvPr id="7" name="Picture 12" descr="https://lh6.ggpht.com/eTLIqeLF6LY4xLG52HpWS47APp9VHwHcdYdFBEJ_CL0a2rlzEBTQM6tX6f4fYsZ1P8O9=w30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33232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539552" y="1844824"/>
            <a:ext cx="720000" cy="608408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539552" y="1844824"/>
            <a:ext cx="792090" cy="608408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utoShape 4" descr="http://scontent-waw1-1.cdninstagram.com/t51.2885-15/s320x320/e35/14063091_1764235333849301_1109958780_n.jpg?ig_cache_key=MTMyODEwNTIyMDEwMTk5MDM3MA%3D%3D.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0" name="Picture 6" descr="http://thechronicleherald.ca/sites/default/files/imagecache/ch_og_article_main_image/articles/34831335_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25" y="3789040"/>
            <a:ext cx="1101852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93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79513" y="449783"/>
            <a:ext cx="1152128" cy="1035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779912" y="6021288"/>
            <a:ext cx="5242458" cy="666009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«Кадастровая </a:t>
            </a:r>
            <a:r>
              <a:rPr lang="ru-RU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сегодня»</a:t>
            </a:r>
          </a:p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2018 г., Великий Новгород</a:t>
            </a:r>
            <a:endParaRPr lang="ru-RU" sz="1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31641" y="692696"/>
            <a:ext cx="75608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Физическое лицо, исключенное из </a:t>
            </a:r>
            <a:r>
              <a:rPr lang="ru-RU" sz="2400" b="1" dirty="0" smtClean="0"/>
              <a:t>СРО КИ, </a:t>
            </a:r>
          </a:p>
          <a:p>
            <a:r>
              <a:rPr lang="ru-RU" sz="2400" b="1" dirty="0" smtClean="0"/>
              <a:t>не </a:t>
            </a:r>
            <a:r>
              <a:rPr lang="ru-RU" sz="2400" b="1" dirty="0"/>
              <a:t>вправе претендовать на членство в </a:t>
            </a:r>
            <a:r>
              <a:rPr lang="ru-RU" sz="2400" b="1" dirty="0" smtClean="0"/>
              <a:t>СРО КИ: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1772816"/>
            <a:ext cx="7128792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dirty="0"/>
              <a:t>1. </a:t>
            </a:r>
            <a:r>
              <a:rPr lang="ru-RU" b="1" dirty="0"/>
              <a:t>В течение 2-х лет</a:t>
            </a:r>
            <a:r>
              <a:rPr lang="ru-RU" dirty="0"/>
              <a:t> в случае, если КИ был исключен:</a:t>
            </a:r>
          </a:p>
          <a:p>
            <a:pPr>
              <a:spcAft>
                <a:spcPts val="600"/>
              </a:spcAft>
            </a:pPr>
            <a:r>
              <a:rPr lang="ru-RU" dirty="0"/>
              <a:t>- за нарушение обязательных условий членства;</a:t>
            </a:r>
          </a:p>
          <a:p>
            <a:pPr>
              <a:spcAft>
                <a:spcPts val="600"/>
              </a:spcAft>
            </a:pPr>
            <a:r>
              <a:rPr lang="ru-RU" dirty="0"/>
              <a:t>- в случае принятия в течение календарного года органом регистрации прав решений об отказе в осуществлении кадастрового учета </a:t>
            </a:r>
            <a:r>
              <a:rPr lang="ru-RU" dirty="0" smtClean="0"/>
              <a:t>/ государственной </a:t>
            </a:r>
            <a:r>
              <a:rPr lang="ru-RU" dirty="0"/>
              <a:t>регистрации прав, суммарное количество которых составляет </a:t>
            </a:r>
            <a:r>
              <a:rPr lang="ru-RU" b="1" dirty="0" smtClean="0"/>
              <a:t>25% </a:t>
            </a:r>
            <a:r>
              <a:rPr lang="ru-RU" b="1" dirty="0"/>
              <a:t>и более </a:t>
            </a:r>
            <a:r>
              <a:rPr lang="ru-RU" b="1" dirty="0" smtClean="0"/>
              <a:t>                        </a:t>
            </a:r>
            <a:r>
              <a:rPr lang="ru-RU" dirty="0" smtClean="0"/>
              <a:t>от </a:t>
            </a:r>
            <a:r>
              <a:rPr lang="ru-RU" dirty="0"/>
              <a:t>общего количества решений об осуществлении кадастрового учета </a:t>
            </a:r>
            <a:r>
              <a:rPr lang="ru-RU" dirty="0" smtClean="0"/>
              <a:t>/ государственной </a:t>
            </a:r>
            <a:r>
              <a:rPr lang="ru-RU" dirty="0"/>
              <a:t>регистрации прав и об отказе </a:t>
            </a:r>
            <a:r>
              <a:rPr lang="ru-RU" dirty="0" smtClean="0"/>
              <a:t>                        в </a:t>
            </a:r>
            <a:r>
              <a:rPr lang="ru-RU" dirty="0"/>
              <a:t>осуществлении кадастрового учета </a:t>
            </a:r>
            <a:r>
              <a:rPr lang="ru-RU" dirty="0" smtClean="0"/>
              <a:t>/ государственной </a:t>
            </a:r>
            <a:r>
              <a:rPr lang="ru-RU" dirty="0"/>
              <a:t>регистрации прав;</a:t>
            </a:r>
          </a:p>
          <a:p>
            <a:r>
              <a:rPr lang="ru-RU" dirty="0"/>
              <a:t>- неосуществления кадастровой деятельности в течение </a:t>
            </a:r>
            <a:r>
              <a:rPr lang="ru-RU" dirty="0" smtClean="0"/>
              <a:t>3-х лет;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1" y="5229200"/>
            <a:ext cx="70972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2. </a:t>
            </a:r>
            <a:r>
              <a:rPr lang="ru-RU" b="1" dirty="0"/>
              <a:t>В течение </a:t>
            </a:r>
            <a:r>
              <a:rPr lang="ru-RU" b="1" dirty="0" smtClean="0"/>
              <a:t>6-ти </a:t>
            </a:r>
            <a:r>
              <a:rPr lang="ru-RU" b="1" dirty="0"/>
              <a:t>месяцев</a:t>
            </a:r>
            <a:r>
              <a:rPr lang="ru-RU" dirty="0"/>
              <a:t> в </a:t>
            </a:r>
            <a:r>
              <a:rPr lang="ru-RU" dirty="0" smtClean="0"/>
              <a:t>случае, если выявлены нарушения </a:t>
            </a:r>
            <a:r>
              <a:rPr lang="ru-RU" dirty="0"/>
              <a:t>срока уплаты членских взносов </a:t>
            </a:r>
            <a:r>
              <a:rPr lang="ru-RU" dirty="0" smtClean="0"/>
              <a:t>более, </a:t>
            </a:r>
          </a:p>
          <a:p>
            <a:r>
              <a:rPr lang="ru-RU" dirty="0" smtClean="0"/>
              <a:t>чем </a:t>
            </a:r>
            <a:r>
              <a:rPr lang="ru-RU" dirty="0"/>
              <a:t>на </a:t>
            </a:r>
            <a:r>
              <a:rPr lang="ru-RU" dirty="0" smtClean="0"/>
              <a:t>3 месяца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122" name="Picture 2" descr="http://s1.iconbird.com/ico/2013/6/359/w256h2561372342413documentdelete2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64423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https://lh6.ggpht.com/eTLIqeLF6LY4xLG52HpWS47APp9VHwHcdYdFBEJ_CL0a2rlzEBTQM6tX6f4fYsZ1P8O9=w30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01" y="5142969"/>
            <a:ext cx="868654" cy="868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431729" y="5229200"/>
            <a:ext cx="971919" cy="78242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431729" y="5229200"/>
            <a:ext cx="1082683" cy="78242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53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79513" y="449783"/>
            <a:ext cx="1152128" cy="1035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779912" y="6021288"/>
            <a:ext cx="5242458" cy="666009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«Кадастровая </a:t>
            </a:r>
            <a:r>
              <a:rPr lang="ru-RU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сегодня»</a:t>
            </a:r>
          </a:p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2018 г., Великий Новгород</a:t>
            </a:r>
            <a:endParaRPr lang="ru-RU" sz="1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7664" y="2708920"/>
            <a:ext cx="5902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</a:rPr>
              <a:t>Благодарю за внимание!</a:t>
            </a:r>
            <a:endParaRPr lang="ru-RU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59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424936" cy="442567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ВНЕПЛАНОВЫЕ ПРОВЕРКИ ЧЛЕНОВ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АССОЦИАЦИИ СРО «БОКИ»</a:t>
            </a:r>
          </a:p>
          <a:p>
            <a:pPr marL="45720" indent="0">
              <a:buNone/>
            </a:pPr>
            <a:endParaRPr lang="ru-RU" sz="2000" dirty="0" smtClean="0"/>
          </a:p>
        </p:txBody>
      </p:sp>
      <p:pic>
        <p:nvPicPr>
          <p:cNvPr id="5" name="Рисунок 4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56125" y="386487"/>
            <a:ext cx="1247523" cy="10262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/>
          <p:cNvSpPr txBox="1"/>
          <p:nvPr/>
        </p:nvSpPr>
        <p:spPr>
          <a:xfrm>
            <a:off x="1043608" y="1918573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>
              <a:buNone/>
            </a:pPr>
            <a:r>
              <a:rPr lang="ru-RU" sz="2000" dirty="0"/>
              <a:t>на основании обращений, жалоб, информации на незаконные действия </a:t>
            </a:r>
            <a:r>
              <a:rPr lang="ru-RU" sz="2000" dirty="0" smtClean="0"/>
              <a:t>/ бездействия КИ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081084" y="3068960"/>
            <a:ext cx="4499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/>
            <a:r>
              <a:rPr lang="ru-RU" sz="2000" dirty="0"/>
              <a:t>на </a:t>
            </a:r>
            <a:r>
              <a:rPr lang="ru-RU" sz="2000" dirty="0" smtClean="0"/>
              <a:t>основании непосредственного </a:t>
            </a:r>
            <a:r>
              <a:rPr lang="ru-RU" sz="2000" dirty="0"/>
              <a:t>обнаружения </a:t>
            </a:r>
            <a:r>
              <a:rPr lang="ru-RU" sz="2000" dirty="0" smtClean="0"/>
              <a:t>СРО нарушений </a:t>
            </a:r>
            <a:r>
              <a:rPr lang="ru-RU" sz="2000" dirty="0"/>
              <a:t>требований </a:t>
            </a:r>
            <a:r>
              <a:rPr lang="ru-RU" sz="2000" dirty="0" smtClean="0"/>
              <a:t>закона</a:t>
            </a:r>
            <a:endParaRPr lang="ru-RU" sz="2000" dirty="0"/>
          </a:p>
        </p:txBody>
      </p:sp>
      <p:pic>
        <p:nvPicPr>
          <p:cNvPr id="1026" name="Picture 2" descr="http://4geo.ru/images/personal-pages-share/165127969/img-969438392_4694450500705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4geo.ru/images/personal-pages-share/165127969/img-969438392_4694450500705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13" y="3140968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580112" y="1556792"/>
            <a:ext cx="1138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2017 год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6296" y="1556792"/>
            <a:ext cx="1138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2016 год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2453" y="448406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354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596336" y="206084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8</a:t>
            </a:r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12515" y="4489832"/>
            <a:ext cx="1002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Всего:</a:t>
            </a:r>
            <a:endParaRPr lang="ru-RU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29577" y="448406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8</a:t>
            </a:r>
            <a:endParaRPr lang="ru-RU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96136" y="2071881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215</a:t>
            </a:r>
            <a:endParaRPr lang="ru-RU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96136" y="3171165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139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596336" y="317116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0</a:t>
            </a:r>
            <a:endParaRPr lang="ru-RU" sz="2000" b="1" dirty="0"/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3331751834"/>
              </p:ext>
            </p:extLst>
          </p:nvPr>
        </p:nvGraphicFramePr>
        <p:xfrm>
          <a:off x="183320" y="4293096"/>
          <a:ext cx="4316672" cy="2322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>
            <a:off x="4716016" y="4293096"/>
            <a:ext cx="365911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Нижний колонтитул 1"/>
          <p:cNvSpPr txBox="1">
            <a:spLocks/>
          </p:cNvSpPr>
          <p:nvPr/>
        </p:nvSpPr>
        <p:spPr>
          <a:xfrm>
            <a:off x="4475008" y="6021288"/>
            <a:ext cx="4487883" cy="666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«Кадастровая деятельность сегодня»</a:t>
            </a:r>
          </a:p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2018 г., Великий Новгород</a:t>
            </a:r>
            <a:endParaRPr lang="ru-RU" sz="1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77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56125" y="386487"/>
            <a:ext cx="1031499" cy="8822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3722" y="546548"/>
            <a:ext cx="8424936" cy="442567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ИТОГИ ВНЕПЛАНОВЫХ ПРОВЕРОК ЧЛЕНОВ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АССОЦИАЦИИ СРО «БОКИ»</a:t>
            </a:r>
          </a:p>
          <a:p>
            <a:pPr marL="45720" indent="0">
              <a:buNone/>
            </a:pPr>
            <a:endParaRPr lang="ru-RU" sz="2000" dirty="0" smtClean="0"/>
          </a:p>
        </p:txBody>
      </p:sp>
      <p:sp>
        <p:nvSpPr>
          <p:cNvPr id="6" name="Нижний колонтитул 1"/>
          <p:cNvSpPr txBox="1">
            <a:spLocks/>
          </p:cNvSpPr>
          <p:nvPr/>
        </p:nvSpPr>
        <p:spPr>
          <a:xfrm>
            <a:off x="4475008" y="6021288"/>
            <a:ext cx="4487883" cy="666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«Кадастровая деятельность сегодня»</a:t>
            </a:r>
          </a:p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2018 г., Великий Новгород</a:t>
            </a:r>
            <a:endParaRPr lang="ru-RU" sz="1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0720" y="3039439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>
              <a:buNone/>
            </a:pPr>
            <a:r>
              <a:rPr lang="ru-RU" sz="2000" dirty="0" smtClean="0"/>
              <a:t>Выявлены нарушения закона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580112" y="1628800"/>
            <a:ext cx="1138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2017 год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6296" y="1628800"/>
            <a:ext cx="1138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2016 год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4337" y="303398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3</a:t>
            </a:r>
            <a:endParaRPr lang="ru-RU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873218" y="303943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160</a:t>
            </a:r>
            <a:endParaRPr lang="ru-RU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843197" y="213195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341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564337" y="215109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8</a:t>
            </a:r>
            <a:endParaRPr lang="ru-RU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680720" y="2187312"/>
            <a:ext cx="3827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Проверено кадастровых инженеров</a:t>
            </a:r>
            <a:endParaRPr lang="ru-R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155498" y="3790781"/>
            <a:ext cx="2650217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17% от общего числа </a:t>
            </a:r>
            <a:r>
              <a:rPr lang="ru-RU" b="1" dirty="0" smtClean="0">
                <a:solidFill>
                  <a:schemeClr val="accent1"/>
                </a:solidFill>
              </a:rPr>
              <a:t>членов</a:t>
            </a:r>
            <a:endParaRPr lang="ru-RU" b="1" dirty="0">
              <a:solidFill>
                <a:schemeClr val="accent1"/>
              </a:solidFill>
            </a:endParaRPr>
          </a:p>
        </p:txBody>
      </p:sp>
      <p:cxnSp>
        <p:nvCxnSpPr>
          <p:cNvPr id="28" name="Скругленная соединительная линия 27"/>
          <p:cNvCxnSpPr>
            <a:stCxn id="16" idx="3"/>
          </p:cNvCxnSpPr>
          <p:nvPr/>
        </p:nvCxnSpPr>
        <p:spPr>
          <a:xfrm>
            <a:off x="6455865" y="2332013"/>
            <a:ext cx="492399" cy="1375727"/>
          </a:xfrm>
          <a:prstGeom prst="curved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624133" y="4881354"/>
            <a:ext cx="5181582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количество внеплановых проверок в 2017 году </a:t>
            </a:r>
            <a:r>
              <a:rPr lang="ru-RU" sz="2000" dirty="0" smtClean="0"/>
              <a:t>увеличилось </a:t>
            </a:r>
            <a:r>
              <a:rPr lang="ru-RU" sz="2000" dirty="0"/>
              <a:t>на </a:t>
            </a:r>
            <a:r>
              <a:rPr lang="ru-RU" sz="2000" dirty="0" smtClean="0"/>
              <a:t>98%</a:t>
            </a:r>
            <a:endParaRPr lang="ru-RU" sz="2000" dirty="0"/>
          </a:p>
        </p:txBody>
      </p:sp>
      <p:sp>
        <p:nvSpPr>
          <p:cNvPr id="4" name="AutoShape 2" descr="https://zahiraccounting.com/id/blog/wp-content/uploads/2015/10/Evaluatio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://bloxtest.kmccully.net/wp-content/uploads/2016/08/Fotolia_31544227_X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70" y="2991830"/>
            <a:ext cx="1260000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8" descr="https://avatarko.ru/img/avatar/5/chelovechek_4168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0" descr="https://avatarko.ru/img/avatar/5/chelovechek_4168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67" y="1670375"/>
            <a:ext cx="1074277" cy="1260000"/>
          </a:xfrm>
          <a:prstGeom prst="rect">
            <a:avLst/>
          </a:prstGeom>
        </p:spPr>
      </p:pic>
      <p:pic>
        <p:nvPicPr>
          <p:cNvPr id="1038" name="Picture 14" descr="http://sr.photos3.fotosearch.com/bthumb/CSP/CSP299/k299940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581128"/>
            <a:ext cx="1971675" cy="141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7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56125" y="386487"/>
            <a:ext cx="1031499" cy="8822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1" name="Прямоугольник 30"/>
          <p:cNvSpPr/>
          <p:nvPr/>
        </p:nvSpPr>
        <p:spPr>
          <a:xfrm>
            <a:off x="1403649" y="548680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РОСТА 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</a:t>
            </a:r>
            <a:endParaRPr lang="ru-RU" sz="24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ВНЕПЛАНОВЫХ </a:t>
            </a:r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</a:t>
            </a:r>
            <a:endParaRPr lang="ru-RU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" name="Прямоугольник 1023"/>
          <p:cNvSpPr/>
          <p:nvPr/>
        </p:nvSpPr>
        <p:spPr>
          <a:xfrm>
            <a:off x="1403648" y="1412776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увеличение </a:t>
            </a:r>
            <a:r>
              <a:rPr lang="ru-RU" dirty="0"/>
              <a:t>количества перенаправляемых жалоб и обращений граждан контрольными и надзорными органами </a:t>
            </a:r>
            <a:r>
              <a:rPr lang="ru-RU" dirty="0" smtClean="0"/>
              <a:t>(Прокуратура, </a:t>
            </a:r>
            <a:r>
              <a:rPr lang="ru-RU" dirty="0" err="1" smtClean="0"/>
              <a:t>Росреестр</a:t>
            </a:r>
            <a:r>
              <a:rPr lang="ru-RU" dirty="0" smtClean="0"/>
              <a:t>), </a:t>
            </a:r>
            <a:r>
              <a:rPr lang="ru-RU" dirty="0"/>
              <a:t>в </a:t>
            </a:r>
            <a:r>
              <a:rPr lang="ru-RU" dirty="0" err="1" smtClean="0"/>
              <a:t>т.ч</a:t>
            </a:r>
            <a:r>
              <a:rPr lang="ru-RU" dirty="0"/>
              <a:t>. по </a:t>
            </a:r>
            <a:r>
              <a:rPr lang="ru-RU" dirty="0" smtClean="0"/>
              <a:t>вопросам, </a:t>
            </a:r>
            <a:r>
              <a:rPr lang="ru-RU" dirty="0"/>
              <a:t>не </a:t>
            </a:r>
            <a:r>
              <a:rPr lang="ru-RU" dirty="0" smtClean="0"/>
              <a:t>входящим </a:t>
            </a:r>
            <a:r>
              <a:rPr lang="ru-RU" dirty="0"/>
              <a:t>в компетенцию </a:t>
            </a:r>
            <a:r>
              <a:rPr lang="ru-RU" dirty="0" smtClean="0"/>
              <a:t>СРО;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420888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увеличение </a:t>
            </a:r>
            <a:r>
              <a:rPr lang="ru-RU" dirty="0"/>
              <a:t>количества выявленных контрольными </a:t>
            </a:r>
            <a:r>
              <a:rPr lang="ru-RU" dirty="0" smtClean="0"/>
              <a:t>                        и </a:t>
            </a:r>
            <a:r>
              <a:rPr lang="ru-RU" dirty="0"/>
              <a:t>надзорными органами нарушений закона в деятельности </a:t>
            </a:r>
            <a:r>
              <a:rPr lang="ru-RU" dirty="0" smtClean="0"/>
              <a:t>КИ </a:t>
            </a:r>
            <a:r>
              <a:rPr lang="ru-RU" dirty="0" smtClean="0"/>
              <a:t>         с  </a:t>
            </a:r>
            <a:r>
              <a:rPr lang="ru-RU" dirty="0"/>
              <a:t>последующим направлением информации о нарушениях в СРО;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10451" y="3429000"/>
            <a:ext cx="323355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увеличение </a:t>
            </a:r>
            <a:r>
              <a:rPr lang="ru-RU" dirty="0"/>
              <a:t>количества повторных жалоб </a:t>
            </a:r>
            <a:r>
              <a:rPr lang="ru-RU" dirty="0" smtClean="0"/>
              <a:t>                    и </a:t>
            </a:r>
            <a:r>
              <a:rPr lang="ru-RU" dirty="0"/>
              <a:t>обращений от граждан </a:t>
            </a:r>
            <a:r>
              <a:rPr lang="ru-RU" dirty="0" smtClean="0"/>
              <a:t>            по </a:t>
            </a:r>
            <a:r>
              <a:rPr lang="ru-RU" dirty="0"/>
              <a:t>рассмотренным ранее </a:t>
            </a:r>
            <a:r>
              <a:rPr lang="ru-RU" dirty="0" smtClean="0"/>
              <a:t>вопросам </a:t>
            </a:r>
            <a:r>
              <a:rPr lang="ru-RU" dirty="0"/>
              <a:t>и основаниям</a:t>
            </a:r>
            <a:r>
              <a:rPr lang="ru-RU" dirty="0" smtClean="0"/>
              <a:t>, </a:t>
            </a:r>
            <a:r>
              <a:rPr lang="ru-RU" dirty="0"/>
              <a:t>минуя стадию обжалования первоначально вынесенных решений дисциплинарного органа в </a:t>
            </a:r>
            <a:r>
              <a:rPr lang="ru-RU" dirty="0" smtClean="0"/>
              <a:t>Совете Ассоциации </a:t>
            </a:r>
            <a:r>
              <a:rPr lang="ru-RU" dirty="0"/>
              <a:t>и судебных </a:t>
            </a:r>
            <a:r>
              <a:rPr lang="ru-RU" dirty="0" smtClean="0"/>
              <a:t>органах.</a:t>
            </a:r>
            <a:endParaRPr lang="ru-RU" dirty="0"/>
          </a:p>
        </p:txBody>
      </p:sp>
      <p:pic>
        <p:nvPicPr>
          <p:cNvPr id="19" name="Picture 2" descr="http://4geo.ru/images/personal-pages-share/165127969/img-969438392_4694450500705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01" y="1550405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4geo.ru/images/personal-pages-share/165127969/img-969438392_4694450500705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74" y="2558517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4geo.ru/images/personal-pages-share/165127969/img-969438392_4694450500705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3432054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3925249909"/>
              </p:ext>
            </p:extLst>
          </p:nvPr>
        </p:nvGraphicFramePr>
        <p:xfrm>
          <a:off x="4355976" y="3582402"/>
          <a:ext cx="4572000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9425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79513" y="449783"/>
            <a:ext cx="1152128" cy="1035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779912" y="5877272"/>
            <a:ext cx="5242458" cy="666009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«Кадастровая </a:t>
            </a:r>
            <a:r>
              <a:rPr lang="ru-RU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сегодня»</a:t>
            </a:r>
          </a:p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2018 г., Великий Новгород</a:t>
            </a:r>
            <a:endParaRPr lang="ru-RU" sz="1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579386"/>
            <a:ext cx="3528392" cy="46166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Январь – март 2018 г. 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752017"/>
            <a:ext cx="72728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+mj-lt"/>
                <a:cs typeface="Times New Roman" panose="02020603050405020304" pitchFamily="18" charset="0"/>
              </a:rPr>
              <a:t>ОБРАЩЕНИЯ И ЖАЛОБЫ </a:t>
            </a:r>
          </a:p>
          <a:p>
            <a:pPr algn="ctr"/>
            <a:r>
              <a:rPr lang="ru-RU" sz="2400" b="1" dirty="0" smtClean="0">
                <a:latin typeface="+mj-lt"/>
                <a:cs typeface="Times New Roman" panose="02020603050405020304" pitchFamily="18" charset="0"/>
              </a:rPr>
              <a:t>на кадастровых инженеров – </a:t>
            </a:r>
          </a:p>
          <a:p>
            <a:pPr algn="ctr"/>
            <a:r>
              <a:rPr lang="ru-RU" sz="2400" b="1" dirty="0" smtClean="0">
                <a:latin typeface="+mj-lt"/>
                <a:cs typeface="Times New Roman" panose="02020603050405020304" pitchFamily="18" charset="0"/>
              </a:rPr>
              <a:t>членов Ассоциации СРО «БОКИ»</a:t>
            </a:r>
            <a:endParaRPr lang="ru-RU" sz="2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2196" y="1952346"/>
            <a:ext cx="72728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(о </a:t>
            </a:r>
            <a:r>
              <a:rPr lang="ru-RU" sz="2000" b="1" dirty="0"/>
              <a:t>нарушениях действующего </a:t>
            </a:r>
            <a:r>
              <a:rPr lang="ru-RU" sz="2000" b="1" dirty="0" smtClean="0"/>
              <a:t>законодательства)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42239" y="3577882"/>
            <a:ext cx="834081" cy="46166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/>
              <a:t>200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2780928"/>
            <a:ext cx="3528392" cy="461665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Январь – март 2017 г. 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42239" y="2780928"/>
            <a:ext cx="834081" cy="461665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/>
              <a:t>18</a:t>
            </a:r>
            <a:endParaRPr lang="ru-RU" sz="2400" b="1" dirty="0"/>
          </a:p>
        </p:txBody>
      </p:sp>
      <p:sp>
        <p:nvSpPr>
          <p:cNvPr id="10" name="AutoShape 2" descr="https://jur24pro.ru/upload/iblock/395/39552249dfff3d9ec045ef740ba952af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http://www.rwr.ru/files/photos/Julia3/11073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2564904"/>
            <a:ext cx="311145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78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79513" y="449783"/>
            <a:ext cx="1152128" cy="1035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475656" y="671046"/>
            <a:ext cx="73271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ЛИДИРУЮТ ОБРАЩЕНИЯ </a:t>
            </a:r>
          </a:p>
          <a:p>
            <a:r>
              <a:rPr lang="ru-RU" sz="2400" b="1" dirty="0" smtClean="0"/>
              <a:t>О СЛЕДУЮЩИХ НАРУШЕНИЯХ: 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234" y="1780016"/>
            <a:ext cx="7993262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dirty="0"/>
              <a:t>- непредставление в орган регистрации прав актов согласования местоположения границ </a:t>
            </a:r>
            <a:r>
              <a:rPr lang="ru-RU" sz="2000" dirty="0" smtClean="0"/>
              <a:t>ЗУ в </a:t>
            </a:r>
            <a:r>
              <a:rPr lang="ru-RU" sz="2000" dirty="0"/>
              <a:t>установленном порядке;  </a:t>
            </a:r>
          </a:p>
          <a:p>
            <a:pPr>
              <a:spcAft>
                <a:spcPts val="600"/>
              </a:spcAft>
            </a:pPr>
            <a:r>
              <a:rPr lang="ru-RU" sz="2000" dirty="0"/>
              <a:t>-  неосуществление кадастровой деятельности в течение </a:t>
            </a:r>
            <a:r>
              <a:rPr lang="ru-RU" sz="2000" dirty="0" smtClean="0"/>
              <a:t>3-х лет</a:t>
            </a:r>
            <a:r>
              <a:rPr lang="ru-RU" sz="2000" dirty="0"/>
              <a:t>;</a:t>
            </a:r>
          </a:p>
          <a:p>
            <a:pPr>
              <a:spcAft>
                <a:spcPts val="600"/>
              </a:spcAft>
            </a:pPr>
            <a:r>
              <a:rPr lang="ru-RU" sz="2000" dirty="0"/>
              <a:t>- нарушение порядка согласования местоположения границ </a:t>
            </a:r>
            <a:r>
              <a:rPr lang="ru-RU" sz="2000" dirty="0" smtClean="0"/>
              <a:t>ЗУ;</a:t>
            </a:r>
            <a:endParaRPr lang="ru-RU" sz="2000" dirty="0"/>
          </a:p>
          <a:p>
            <a:pPr>
              <a:spcAft>
                <a:spcPts val="600"/>
              </a:spcAft>
            </a:pPr>
            <a:r>
              <a:rPr lang="ru-RU" sz="2000" dirty="0"/>
              <a:t>- нарушение порядка межевания </a:t>
            </a:r>
            <a:r>
              <a:rPr lang="ru-RU" sz="2000" dirty="0" smtClean="0"/>
              <a:t>ЗУ;</a:t>
            </a:r>
            <a:endParaRPr lang="ru-RU" sz="2000" dirty="0"/>
          </a:p>
          <a:p>
            <a:pPr>
              <a:spcAft>
                <a:spcPts val="600"/>
              </a:spcAft>
            </a:pPr>
            <a:r>
              <a:rPr lang="ru-RU" sz="2000" dirty="0"/>
              <a:t>- </a:t>
            </a:r>
            <a:r>
              <a:rPr lang="ru-RU" sz="2000" dirty="0" smtClean="0"/>
              <a:t>нарушение </a:t>
            </a:r>
            <a:r>
              <a:rPr lang="ru-RU" sz="2000" dirty="0"/>
              <a:t>требований к подготовке технического плана;</a:t>
            </a:r>
          </a:p>
          <a:p>
            <a:pPr>
              <a:spcAft>
                <a:spcPts val="600"/>
              </a:spcAft>
            </a:pPr>
            <a:r>
              <a:rPr lang="ru-RU" sz="2000" dirty="0"/>
              <a:t>- нарушения, выразившиеся в использовании неверных исходных геодезических данных при проведении кадастровых работ;</a:t>
            </a:r>
          </a:p>
          <a:p>
            <a:pPr>
              <a:spcAft>
                <a:spcPts val="600"/>
              </a:spcAft>
            </a:pPr>
            <a:r>
              <a:rPr lang="ru-RU" sz="2000" dirty="0"/>
              <a:t>- </a:t>
            </a:r>
            <a:r>
              <a:rPr lang="ru-RU" sz="2000" dirty="0" smtClean="0"/>
              <a:t>нарушение </a:t>
            </a:r>
            <a:r>
              <a:rPr lang="ru-RU" sz="2000" dirty="0"/>
              <a:t>порядка использования материалов и данных федерального картографо-геодезического фонда;</a:t>
            </a:r>
          </a:p>
          <a:p>
            <a:r>
              <a:rPr lang="ru-RU" sz="2000" dirty="0"/>
              <a:t>- нарушения, повлекшие  принятие государственными регистраторами решений о приостановлении (отказе) в осуществлении государственного кадастрового учета. </a:t>
            </a:r>
          </a:p>
        </p:txBody>
      </p:sp>
      <p:pic>
        <p:nvPicPr>
          <p:cNvPr id="3074" name="Picture 2" descr="http://virtual.at.ua/pictures/me.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72" y="1885991"/>
            <a:ext cx="36818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virtual.at.ua/pictures/me.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71" y="2441521"/>
            <a:ext cx="36818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virtual.at.ua/pictures/me.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71" y="2875355"/>
            <a:ext cx="36818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virtual.at.ua/pictures/me.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72" y="3293917"/>
            <a:ext cx="36818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virtual.at.ua/pictures/me.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72" y="5391735"/>
            <a:ext cx="36818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virtual.at.ua/pictures/me.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71" y="4843736"/>
            <a:ext cx="36818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virtual.at.ua/pictures/me.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72" y="4203831"/>
            <a:ext cx="36818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virtual.at.ua/pictures/me.p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71" y="3687317"/>
            <a:ext cx="36818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http://bloxtest.kmccully.net/wp-content/uploads/2016/08/Fotolia_31544227_X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6672"/>
            <a:ext cx="1404016" cy="140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83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79513" y="449783"/>
            <a:ext cx="1152128" cy="1035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779912" y="6021288"/>
            <a:ext cx="5242458" cy="666009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«Кадастровая </a:t>
            </a:r>
            <a:r>
              <a:rPr lang="ru-RU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сегодня»</a:t>
            </a:r>
          </a:p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2018 г., Великий Новгород</a:t>
            </a:r>
            <a:endParaRPr lang="ru-RU" sz="1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609602"/>
            <a:ext cx="6912768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Основная доля проверок</a:t>
            </a:r>
          </a:p>
          <a:p>
            <a:pPr algn="ctr"/>
            <a:r>
              <a:rPr lang="ru-RU" sz="2400" dirty="0"/>
              <a:t>– в связи с </a:t>
            </a:r>
            <a:r>
              <a:rPr lang="ru-RU" sz="2400" b="1" dirty="0" smtClean="0"/>
              <a:t>нарушениями КИ </a:t>
            </a:r>
          </a:p>
          <a:p>
            <a:pPr algn="ctr">
              <a:spcAft>
                <a:spcPts val="600"/>
              </a:spcAft>
            </a:pPr>
            <a:r>
              <a:rPr lang="ru-RU" sz="2400" b="1" dirty="0" smtClean="0"/>
              <a:t>обязательных условий членства в СРО</a:t>
            </a:r>
            <a:r>
              <a:rPr lang="ru-RU" sz="2400" dirty="0" smtClean="0"/>
              <a:t> </a:t>
            </a:r>
          </a:p>
          <a:p>
            <a:pPr algn="ctr"/>
            <a:r>
              <a:rPr lang="ru-RU" sz="2000" dirty="0" smtClean="0"/>
              <a:t>(ч</a:t>
            </a:r>
            <a:r>
              <a:rPr lang="ru-RU" sz="2000" dirty="0"/>
              <a:t>. 13 ст.29 </a:t>
            </a:r>
            <a:r>
              <a:rPr lang="ru-RU" sz="2000" dirty="0"/>
              <a:t>№ 221-ФЗ </a:t>
            </a:r>
            <a:r>
              <a:rPr lang="ru-RU" sz="2000" dirty="0" smtClean="0"/>
              <a:t>от 24.07.2007г. </a:t>
            </a:r>
          </a:p>
          <a:p>
            <a:pPr algn="ctr"/>
            <a:r>
              <a:rPr lang="ru-RU" sz="2000" dirty="0" smtClean="0"/>
              <a:t>«</a:t>
            </a:r>
            <a:r>
              <a:rPr lang="ru-RU" sz="2000" dirty="0"/>
              <a:t>О кадастровой деятельности</a:t>
            </a:r>
            <a:r>
              <a:rPr lang="ru-RU" sz="2000" dirty="0" smtClean="0"/>
              <a:t>»): 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35694" y="2780928"/>
            <a:ext cx="6480721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-  соответствие обязательным условиям принятия физического лица в </a:t>
            </a:r>
            <a:r>
              <a:rPr lang="ru-RU" sz="2000" dirty="0" smtClean="0"/>
              <a:t>СРО КИ;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35695" y="3801234"/>
            <a:ext cx="6480719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- соблюдение требований к осуществлению и организации кадастровой деятельности</a:t>
            </a:r>
            <a:r>
              <a:rPr lang="ru-RU" sz="2000" dirty="0" smtClean="0"/>
              <a:t>;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35695" y="4829090"/>
            <a:ext cx="648072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- внесение взносов, установленных СРО КИ.</a:t>
            </a:r>
            <a:endParaRPr lang="ru-RU" sz="2000" dirty="0"/>
          </a:p>
        </p:txBody>
      </p:sp>
      <p:pic>
        <p:nvPicPr>
          <p:cNvPr id="4102" name="Picture 6" descr="http://www.pwsz.konin.edu.pl/userfiles/images/geodet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04" y="3712853"/>
            <a:ext cx="842378" cy="884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8" descr="https://content.schools.by/cache/1d/e3/1de3b84c8a5f6818b590fe8b1e66f1d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04" y="2564904"/>
            <a:ext cx="859764" cy="922814"/>
          </a:xfrm>
          <a:prstGeom prst="rect">
            <a:avLst/>
          </a:prstGeom>
        </p:spPr>
      </p:pic>
      <p:pic>
        <p:nvPicPr>
          <p:cNvPr id="4108" name="Picture 12" descr="https://lh6.ggpht.com/eTLIqeLF6LY4xLG52HpWS47APp9VHwHcdYdFBEJ_CL0a2rlzEBTQM6tX6f4fYsZ1P8O9=w30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0" y="4720586"/>
            <a:ext cx="868654" cy="868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33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909992"/>
            <a:ext cx="1146423" cy="1230494"/>
          </a:xfrm>
          <a:prstGeom prst="rect">
            <a:avLst/>
          </a:prstGeom>
        </p:spPr>
      </p:pic>
      <p:pic>
        <p:nvPicPr>
          <p:cNvPr id="6" name="Рисунок 5" descr="БСПБ"/>
          <p:cNvPicPr/>
          <p:nvPr/>
        </p:nvPicPr>
        <p:blipFill>
          <a:blip r:embed="rId4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79513" y="449783"/>
            <a:ext cx="1152128" cy="1035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401472" y="501640"/>
            <a:ext cx="7202977" cy="16312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ru-RU" sz="2000" dirty="0" smtClean="0"/>
              <a:t>Более 50% обращений в СРО – в связи с </a:t>
            </a:r>
            <a:r>
              <a:rPr lang="ru-RU" sz="2000" b="1" dirty="0" smtClean="0"/>
              <a:t>нарушениями КИ требований </a:t>
            </a:r>
            <a:r>
              <a:rPr lang="ru-RU" sz="2000" b="1" dirty="0"/>
              <a:t>Приказа </a:t>
            </a:r>
            <a:r>
              <a:rPr lang="ru-RU" sz="2000" b="1" dirty="0" smtClean="0"/>
              <a:t>Минэкономразвития </a:t>
            </a:r>
            <a:r>
              <a:rPr lang="ru-RU" sz="2000" b="1" dirty="0"/>
              <a:t>России</a:t>
            </a:r>
            <a:r>
              <a:rPr lang="ru-RU" sz="2000" dirty="0"/>
              <a:t> </a:t>
            </a:r>
            <a:r>
              <a:rPr lang="ru-RU" sz="2000" dirty="0" smtClean="0"/>
              <a:t> № 363 от </a:t>
            </a:r>
            <a:r>
              <a:rPr lang="ru-RU" sz="2000" dirty="0"/>
              <a:t>09.06.2016 </a:t>
            </a:r>
            <a:r>
              <a:rPr lang="ru-RU" sz="2000" dirty="0" smtClean="0"/>
              <a:t>«</a:t>
            </a:r>
            <a:r>
              <a:rPr lang="ru-RU" sz="2000" dirty="0"/>
              <a:t>Об утверждении порядка </a:t>
            </a:r>
            <a:r>
              <a:rPr lang="ru-RU" sz="2000" dirty="0" smtClean="0"/>
              <a:t>и </a:t>
            </a:r>
            <a:r>
              <a:rPr lang="ru-RU" sz="2000" dirty="0"/>
              <a:t>сроков хранения актов согласования местоположения границ земельных </a:t>
            </a:r>
            <a:r>
              <a:rPr lang="ru-RU" sz="2000" dirty="0" smtClean="0"/>
              <a:t>участков…»: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3" y="2132856"/>
            <a:ext cx="8064896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Aft>
                <a:spcPts val="600"/>
              </a:spcAft>
            </a:pPr>
            <a:r>
              <a:rPr lang="ru-RU" dirty="0" smtClean="0"/>
              <a:t>- </a:t>
            </a:r>
            <a:r>
              <a:rPr lang="ru-RU" b="1" dirty="0" smtClean="0"/>
              <a:t>правил и сроков хранения</a:t>
            </a:r>
            <a:r>
              <a:rPr lang="ru-RU" dirty="0" smtClean="0"/>
              <a:t> КИ актов </a:t>
            </a:r>
            <a:r>
              <a:rPr lang="ru-RU" dirty="0"/>
              <a:t>согласования местоположения границ </a:t>
            </a:r>
            <a:r>
              <a:rPr lang="ru-RU" dirty="0" smtClean="0"/>
              <a:t>ЗУ, </a:t>
            </a:r>
            <a:r>
              <a:rPr lang="ru-RU" dirty="0"/>
              <a:t>подготовленных в ходе выполнения кадастровых </a:t>
            </a:r>
            <a:r>
              <a:rPr lang="ru-RU" dirty="0" smtClean="0"/>
              <a:t>работ;</a:t>
            </a:r>
            <a:endParaRPr lang="ru-RU" dirty="0"/>
          </a:p>
          <a:p>
            <a:pPr eaLnBrk="0" hangingPunct="0"/>
            <a:r>
              <a:rPr lang="ru-RU" dirty="0"/>
              <a:t>- </a:t>
            </a:r>
            <a:r>
              <a:rPr lang="ru-RU" b="1" dirty="0"/>
              <a:t>процедура и сроки передачи актов</a:t>
            </a:r>
            <a:r>
              <a:rPr lang="ru-RU" dirty="0"/>
              <a:t> согласования в орган, уполномоченный на осуществление кадастрового учета объектов </a:t>
            </a:r>
            <a:r>
              <a:rPr lang="ru-RU" dirty="0" smtClean="0"/>
              <a:t>недвижимости.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717032"/>
            <a:ext cx="8064896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Aft>
                <a:spcPts val="600"/>
              </a:spcAft>
            </a:pPr>
            <a:r>
              <a:rPr lang="ru-RU" b="1" dirty="0" smtClean="0"/>
              <a:t>Требования распространяются </a:t>
            </a:r>
            <a:r>
              <a:rPr lang="ru-RU" b="1" dirty="0"/>
              <a:t>на:</a:t>
            </a:r>
          </a:p>
          <a:p>
            <a:pPr eaLnBrk="0" hangingPunct="0"/>
            <a:r>
              <a:rPr lang="ru-RU" dirty="0"/>
              <a:t>- </a:t>
            </a:r>
            <a:r>
              <a:rPr lang="ru-RU" dirty="0" smtClean="0"/>
              <a:t>КИ, </a:t>
            </a:r>
            <a:r>
              <a:rPr lang="ru-RU" dirty="0"/>
              <a:t>осуществляющих кадастровую деятельность в качестве </a:t>
            </a:r>
            <a:r>
              <a:rPr lang="ru-RU" dirty="0" smtClean="0"/>
              <a:t>ИП, </a:t>
            </a:r>
            <a:endParaRPr lang="ru-RU" dirty="0"/>
          </a:p>
          <a:p>
            <a:pPr eaLnBrk="0" hangingPunct="0"/>
            <a:r>
              <a:rPr lang="ru-RU" dirty="0"/>
              <a:t>- </a:t>
            </a:r>
            <a:r>
              <a:rPr lang="ru-RU" dirty="0" smtClean="0"/>
              <a:t>юридических лиц, </a:t>
            </a:r>
            <a:r>
              <a:rPr lang="ru-RU" dirty="0"/>
              <a:t>в которых работают по трудовому договору </a:t>
            </a:r>
            <a:r>
              <a:rPr lang="ru-RU" dirty="0" smtClean="0"/>
              <a:t>КИ.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799676"/>
            <a:ext cx="8064896" cy="1477328"/>
          </a:xfrm>
          <a:prstGeom prst="rect">
            <a:avLst/>
          </a:prstGeom>
          <a:ln w="38100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/>
              <a:t>Лица</a:t>
            </a:r>
            <a:r>
              <a:rPr lang="ru-RU" b="1" dirty="0"/>
              <a:t>, осуществляющие хранение актов согласования</a:t>
            </a:r>
            <a:r>
              <a:rPr lang="ru-RU" dirty="0"/>
              <a:t>, обязаны их передавать в орган, уполномоченный на осуществление ГКУ, </a:t>
            </a:r>
            <a:endParaRPr lang="ru-RU" dirty="0" smtClean="0"/>
          </a:p>
          <a:p>
            <a:pPr eaLnBrk="0" hangingPunct="0"/>
            <a:r>
              <a:rPr lang="ru-RU" b="1" dirty="0" smtClean="0"/>
              <a:t>в </a:t>
            </a:r>
            <a:r>
              <a:rPr lang="ru-RU" b="1" dirty="0"/>
              <a:t>течение </a:t>
            </a:r>
            <a:r>
              <a:rPr lang="ru-RU" b="1" dirty="0" smtClean="0"/>
              <a:t>30-ти рабочих </a:t>
            </a:r>
            <a:r>
              <a:rPr lang="ru-RU" b="1" dirty="0"/>
              <a:t>дней</a:t>
            </a:r>
            <a:r>
              <a:rPr lang="ru-RU" dirty="0"/>
              <a:t> со дня осуществления кадастрового учета </a:t>
            </a:r>
            <a:r>
              <a:rPr lang="ru-RU" dirty="0" smtClean="0"/>
              <a:t>ЗУ в </a:t>
            </a:r>
            <a:r>
              <a:rPr lang="ru-RU" dirty="0"/>
              <a:t>соответствии с межевым планом, содержащим электронные образы указанных документов.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070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79513" y="449783"/>
            <a:ext cx="1152128" cy="1035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779912" y="6021288"/>
            <a:ext cx="5242458" cy="666009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«Кадастровая </a:t>
            </a:r>
            <a:r>
              <a:rPr lang="ru-RU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сегодня»</a:t>
            </a:r>
          </a:p>
          <a:p>
            <a:r>
              <a:rPr lang="ru-RU" sz="1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2018 г., Великий Новгород</a:t>
            </a:r>
            <a:endParaRPr lang="ru-RU" sz="1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35696" y="620688"/>
            <a:ext cx="691276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ru-RU" sz="2000" b="1" dirty="0" smtClean="0"/>
              <a:t>ПРОБЛЕМА: </a:t>
            </a:r>
          </a:p>
          <a:p>
            <a:pPr eaLnBrk="0" hangingPunct="0"/>
            <a:r>
              <a:rPr lang="ru-RU" sz="2000" dirty="0" smtClean="0"/>
              <a:t>КИ</a:t>
            </a:r>
            <a:r>
              <a:rPr lang="ru-RU" sz="2000" b="1" dirty="0" smtClean="0"/>
              <a:t> </a:t>
            </a:r>
            <a:r>
              <a:rPr lang="ru-RU" sz="2000" dirty="0" smtClean="0"/>
              <a:t>игнорирует уведомительные письма, </a:t>
            </a:r>
          </a:p>
          <a:p>
            <a:pPr eaLnBrk="0" hangingPunct="0"/>
            <a:r>
              <a:rPr lang="ru-RU" sz="2000" dirty="0" smtClean="0"/>
              <a:t>не предоставляет необходимую </a:t>
            </a:r>
            <a:r>
              <a:rPr lang="ru-RU" sz="2000" dirty="0"/>
              <a:t>для проверки </a:t>
            </a:r>
            <a:r>
              <a:rPr lang="ru-RU" sz="2000" dirty="0" smtClean="0"/>
              <a:t>информацию, запрашиваемую </a:t>
            </a:r>
            <a:r>
              <a:rPr lang="ru-RU" sz="2000" dirty="0"/>
              <a:t>проверяющим </a:t>
            </a:r>
            <a:r>
              <a:rPr lang="ru-RU" sz="2000" dirty="0" smtClean="0"/>
              <a:t>лицом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3" y="2143438"/>
            <a:ext cx="7416823" cy="646331"/>
          </a:xfrm>
          <a:prstGeom prst="rect">
            <a:avLst/>
          </a:prstGeom>
          <a:ln w="19050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dirty="0" smtClean="0"/>
              <a:t>уклонение  </a:t>
            </a:r>
            <a:r>
              <a:rPr lang="ru-RU" dirty="0"/>
              <a:t>от проведения проверки и </a:t>
            </a:r>
            <a:r>
              <a:rPr lang="ru-RU" dirty="0" smtClean="0"/>
              <a:t>основание </a:t>
            </a:r>
            <a:r>
              <a:rPr lang="ru-RU" dirty="0"/>
              <a:t>для применения меры дисциплинарного </a:t>
            </a:r>
            <a:r>
              <a:rPr lang="ru-RU" dirty="0" smtClean="0"/>
              <a:t>воздействия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0080" y="3068960"/>
            <a:ext cx="795637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Aft>
                <a:spcPts val="600"/>
              </a:spcAft>
            </a:pPr>
            <a:r>
              <a:rPr lang="ru-RU" sz="2000" b="1" dirty="0"/>
              <a:t>Во избежание необоснованного применения </a:t>
            </a:r>
            <a:r>
              <a:rPr lang="ru-RU" sz="2000" b="1" dirty="0" smtClean="0"/>
              <a:t>со стороны СРО </a:t>
            </a:r>
            <a:r>
              <a:rPr lang="ru-RU" sz="2000" b="1" dirty="0"/>
              <a:t>меры дисциплинарного воздействия </a:t>
            </a:r>
            <a:r>
              <a:rPr lang="ru-RU" sz="2000" b="1" dirty="0" smtClean="0"/>
              <a:t>КИ </a:t>
            </a:r>
            <a:r>
              <a:rPr lang="ru-RU" sz="2000" b="1" dirty="0"/>
              <a:t>необходимо:</a:t>
            </a:r>
          </a:p>
          <a:p>
            <a:pPr eaLnBrk="0" hangingPunct="0">
              <a:spcAft>
                <a:spcPts val="600"/>
              </a:spcAft>
            </a:pPr>
            <a:r>
              <a:rPr lang="ru-RU" dirty="0"/>
              <a:t>- предоставить действительные контактные данные: номер телефона, адреса </a:t>
            </a:r>
            <a:r>
              <a:rPr lang="ru-RU" dirty="0" smtClean="0"/>
              <a:t>эл. </a:t>
            </a:r>
            <a:r>
              <a:rPr lang="ru-RU" dirty="0"/>
              <a:t>почты, адрес места жительства и постоянного пребывания, адрес работодателя, а в случае их изменения уведомить об этом </a:t>
            </a:r>
            <a:r>
              <a:rPr lang="ru-RU" dirty="0" smtClean="0"/>
              <a:t>СРО по </a:t>
            </a:r>
            <a:r>
              <a:rPr lang="ru-RU" dirty="0" err="1" smtClean="0"/>
              <a:t>эл.почте</a:t>
            </a:r>
            <a:r>
              <a:rPr lang="ru-RU" dirty="0" smtClean="0"/>
              <a:t>: </a:t>
            </a:r>
            <a:r>
              <a:rPr lang="en-US" b="1" dirty="0"/>
              <a:t>info</a:t>
            </a:r>
            <a:r>
              <a:rPr lang="ru-RU" b="1" dirty="0"/>
              <a:t>@</a:t>
            </a:r>
            <a:r>
              <a:rPr lang="en-US" b="1" dirty="0" err="1"/>
              <a:t>sroboki</a:t>
            </a:r>
            <a:r>
              <a:rPr lang="ru-RU" b="1" dirty="0"/>
              <a:t>.</a:t>
            </a:r>
            <a:r>
              <a:rPr lang="en-US" b="1" dirty="0" err="1"/>
              <a:t>ru</a:t>
            </a:r>
            <a:r>
              <a:rPr lang="ru-RU" dirty="0"/>
              <a:t>;</a:t>
            </a:r>
          </a:p>
          <a:p>
            <a:pPr eaLnBrk="0" hangingPunct="0">
              <a:spcAft>
                <a:spcPts val="600"/>
              </a:spcAft>
            </a:pPr>
            <a:r>
              <a:rPr lang="ru-RU" dirty="0"/>
              <a:t>- своевременно предоставлять полную информацию по существу доводов, указанных в обращении, жалобе, информации по адресу </a:t>
            </a:r>
            <a:r>
              <a:rPr lang="ru-RU" dirty="0" smtClean="0"/>
              <a:t>эл. почты: </a:t>
            </a:r>
            <a:r>
              <a:rPr lang="en-US" b="1" dirty="0"/>
              <a:t>info</a:t>
            </a:r>
            <a:r>
              <a:rPr lang="ru-RU" b="1" dirty="0"/>
              <a:t>@</a:t>
            </a:r>
            <a:r>
              <a:rPr lang="en-US" b="1" dirty="0" err="1"/>
              <a:t>sroboki</a:t>
            </a:r>
            <a:r>
              <a:rPr lang="ru-RU" b="1" dirty="0"/>
              <a:t>.</a:t>
            </a:r>
            <a:r>
              <a:rPr lang="en-US" b="1" dirty="0" err="1"/>
              <a:t>ru</a:t>
            </a:r>
            <a:r>
              <a:rPr lang="en-US" b="1" dirty="0"/>
              <a:t> </a:t>
            </a:r>
            <a:r>
              <a:rPr lang="ru-RU" dirty="0"/>
              <a:t>(с последующим досылом почтой России).</a:t>
            </a:r>
            <a:endParaRPr lang="ru-RU" dirty="0"/>
          </a:p>
        </p:txBody>
      </p:sp>
      <p:pic>
        <p:nvPicPr>
          <p:cNvPr id="7170" name="Picture 2" descr="http://st.depositphotos.com/1005920/1805/i/110/depositphotos_18057283-thumb-down-red-glossy-icon-isolated-on-white-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44513"/>
            <a:ext cx="104775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низ 4"/>
          <p:cNvSpPr/>
          <p:nvPr/>
        </p:nvSpPr>
        <p:spPr>
          <a:xfrm rot="16200000">
            <a:off x="698578" y="2164941"/>
            <a:ext cx="484632" cy="441627"/>
          </a:xfrm>
          <a:prstGeom prst="down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08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431</TotalTime>
  <Words>1262</Words>
  <Application>Microsoft Office PowerPoint</Application>
  <PresentationFormat>Экран (4:3)</PresentationFormat>
  <Paragraphs>128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Ясность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kadastr_2</dc:creator>
  <cp:lastModifiedBy>New PR worker</cp:lastModifiedBy>
  <cp:revision>44</cp:revision>
  <dcterms:created xsi:type="dcterms:W3CDTF">2017-09-27T17:20:15Z</dcterms:created>
  <dcterms:modified xsi:type="dcterms:W3CDTF">2018-03-26T18:37:05Z</dcterms:modified>
</cp:coreProperties>
</file>