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8" r:id="rId1"/>
  </p:sldMasterIdLst>
  <p:notesMasterIdLst>
    <p:notesMasterId r:id="rId12"/>
  </p:notesMasterIdLst>
  <p:sldIdLst>
    <p:sldId id="256" r:id="rId2"/>
    <p:sldId id="262" r:id="rId3"/>
    <p:sldId id="258" r:id="rId4"/>
    <p:sldId id="264" r:id="rId5"/>
    <p:sldId id="273" r:id="rId6"/>
    <p:sldId id="274" r:id="rId7"/>
    <p:sldId id="275" r:id="rId8"/>
    <p:sldId id="277" r:id="rId9"/>
    <p:sldId id="278" r:id="rId10"/>
    <p:sldId id="261" r:id="rId11"/>
  </p:sldIdLst>
  <p:sldSz cx="9906000" cy="6858000" type="A4"/>
  <p:notesSz cx="9906000" cy="6858000"/>
  <p:embeddedFontLst>
    <p:embeddedFont>
      <p:font typeface="Wingdings 3" panose="05040102010807070707" pitchFamily="18" charset="2"/>
      <p:regular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TrebuchetMS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rebuchetMS-Bold" panose="020B0604020202020204" charset="0"/>
      <p:bold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96E6BF0-7C43-45C7-A159-FF741509DD2E}">
          <p14:sldIdLst>
            <p14:sldId id="256"/>
            <p14:sldId id="262"/>
            <p14:sldId id="258"/>
            <p14:sldId id="264"/>
            <p14:sldId id="273"/>
            <p14:sldId id="274"/>
            <p14:sldId id="275"/>
            <p14:sldId id="277"/>
            <p14:sldId id="278"/>
          </p14:sldIdLst>
        </p14:section>
        <p14:section name="Раздел без заголовка" id="{AAF08B23-C741-42E9-92AB-4162B6BCFF2F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1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26" autoAdjust="0"/>
  </p:normalViewPr>
  <p:slideViewPr>
    <p:cSldViewPr showGuides="1">
      <p:cViewPr varScale="1">
        <p:scale>
          <a:sx n="100" d="100"/>
          <a:sy n="100" d="100"/>
        </p:scale>
        <p:origin x="1674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FA76C-F497-496A-93E9-FAF2FAE60359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EF7F-904D-4224-840D-D0B3E63C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2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EF7F-904D-4224-840D-D0B3E63CA6D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68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EF7F-904D-4224-840D-D0B3E63CA6D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7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EF7F-904D-4224-840D-D0B3E63CA6D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84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EF7F-904D-4224-840D-D0B3E63CA6D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8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EF7F-904D-4224-840D-D0B3E63CA6D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8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EF7F-904D-4224-840D-D0B3E63CA6D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84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EF7F-904D-4224-840D-D0B3E63CA6D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8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6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0233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26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3623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63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17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0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41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7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2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2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4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0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5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6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0" t="0" r="0" b="0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3283" y="-1"/>
            <a:ext cx="7252716" cy="6858000"/>
          </a:xfrm>
          <a:prstGeom prst="rect">
            <a:avLst/>
          </a:prstGeom>
          <a:noFill/>
          <a:extLst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6345" y="2955037"/>
            <a:ext cx="240791" cy="365759"/>
          </a:xfrm>
          <a:prstGeom prst="rect">
            <a:avLst/>
          </a:prstGeom>
          <a:noFill/>
          <a:extLst/>
        </p:spPr>
      </p:pic>
      <p:sp>
        <p:nvSpPr>
          <p:cNvPr id="104" name="Freeform 104"/>
          <p:cNvSpPr/>
          <p:nvPr/>
        </p:nvSpPr>
        <p:spPr>
          <a:xfrm>
            <a:off x="0" y="0"/>
            <a:ext cx="5823203" cy="6858000"/>
          </a:xfrm>
          <a:custGeom>
            <a:avLst/>
            <a:gdLst/>
            <a:ahLst/>
            <a:cxnLst/>
            <a:rect l="0" t="0" r="0" b="0"/>
            <a:pathLst>
              <a:path w="5823203" h="6858000">
                <a:moveTo>
                  <a:pt x="0" y="0"/>
                </a:moveTo>
                <a:lnTo>
                  <a:pt x="170992" y="0"/>
                </a:lnTo>
                <a:lnTo>
                  <a:pt x="3363848" y="0"/>
                </a:lnTo>
                <a:lnTo>
                  <a:pt x="3354578" y="81916"/>
                </a:lnTo>
                <a:cubicBezTo>
                  <a:pt x="3313684" y="491745"/>
                  <a:pt x="3306571" y="920750"/>
                  <a:pt x="3448303" y="1365631"/>
                </a:cubicBezTo>
                <a:cubicBezTo>
                  <a:pt x="3778250" y="2401190"/>
                  <a:pt x="5010530" y="3856102"/>
                  <a:pt x="5406263" y="4771518"/>
                </a:cubicBezTo>
                <a:cubicBezTo>
                  <a:pt x="5802121" y="5686921"/>
                  <a:pt x="5815584" y="6410529"/>
                  <a:pt x="5823203" y="6857999"/>
                </a:cubicBezTo>
                <a:lnTo>
                  <a:pt x="529755" y="6857999"/>
                </a:lnTo>
                <a:lnTo>
                  <a:pt x="170992" y="6857999"/>
                </a:lnTo>
                <a:lnTo>
                  <a:pt x="17099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5" name="Picture 10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412" y="629412"/>
            <a:ext cx="2014727" cy="818388"/>
          </a:xfrm>
          <a:prstGeom prst="rect">
            <a:avLst/>
          </a:prstGeom>
          <a:noFill/>
          <a:extLst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423" y="5107940"/>
            <a:ext cx="1530349" cy="63500"/>
          </a:xfrm>
          <a:prstGeom prst="rect">
            <a:avLst/>
          </a:prstGeom>
          <a:noFill/>
          <a:extLst/>
        </p:spPr>
      </p:pic>
      <p:sp>
        <p:nvSpPr>
          <p:cNvPr id="107" name="Rectangle 107"/>
          <p:cNvSpPr/>
          <p:nvPr/>
        </p:nvSpPr>
        <p:spPr>
          <a:xfrm>
            <a:off x="582300" y="3898950"/>
            <a:ext cx="424847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Гаражная амнистия</a:t>
            </a:r>
            <a:endParaRPr lang="en-US" sz="4000" b="1" i="0" spc="0" baseline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MS-Bold"/>
            </a:endParaRPr>
          </a:p>
        </p:txBody>
      </p:sp>
      <p:sp>
        <p:nvSpPr>
          <p:cNvPr id="109" name="Rectangle 109"/>
          <p:cNvSpPr/>
          <p:nvPr/>
        </p:nvSpPr>
        <p:spPr>
          <a:xfrm>
            <a:off x="629412" y="5206798"/>
            <a:ext cx="2574423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dirty="0" err="1" smtClean="0">
                <a:solidFill>
                  <a:schemeClr val="accent1">
                    <a:lumMod val="50000"/>
                  </a:schemeClr>
                </a:solidFill>
                <a:latin typeface="TrebuchetMS"/>
              </a:rPr>
              <a:t>Болотникова</a:t>
            </a:r>
            <a:r>
              <a:rPr lang="ru-RU" sz="1403" dirty="0" smtClean="0">
                <a:solidFill>
                  <a:schemeClr val="accent1">
                    <a:lumMod val="50000"/>
                  </a:schemeClr>
                </a:solidFill>
                <a:latin typeface="TrebuchetMS"/>
              </a:rPr>
              <a:t> Анна Михайловна</a:t>
            </a:r>
            <a:endParaRPr lang="en-US" sz="1403" b="0" i="0" spc="0" baseline="0" dirty="0">
              <a:solidFill>
                <a:schemeClr val="accent1">
                  <a:lumMod val="50000"/>
                </a:schemeClr>
              </a:solidFill>
              <a:latin typeface="TrebuchetMS"/>
            </a:endParaRPr>
          </a:p>
        </p:txBody>
      </p:sp>
      <p:sp>
        <p:nvSpPr>
          <p:cNvPr id="111" name="Rectangle 111"/>
          <p:cNvSpPr/>
          <p:nvPr/>
        </p:nvSpPr>
        <p:spPr>
          <a:xfrm>
            <a:off x="629412" y="5465929"/>
            <a:ext cx="4683628" cy="431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3" b="0" i="0" spc="0" baseline="0" dirty="0" err="1">
                <a:solidFill>
                  <a:schemeClr val="accent1">
                    <a:lumMod val="50000"/>
                  </a:schemeClr>
                </a:solidFill>
                <a:latin typeface="TrebuchetMS"/>
              </a:rPr>
              <a:t>начальник</a:t>
            </a:r>
            <a:r>
              <a:rPr lang="en-US" sz="1403" b="0" i="0" spc="0" baseline="0" dirty="0">
                <a:solidFill>
                  <a:schemeClr val="accent1">
                    <a:lumMod val="50000"/>
                  </a:schemeClr>
                </a:solidFill>
                <a:latin typeface="TrebuchetMS"/>
              </a:rPr>
              <a:t> </a:t>
            </a:r>
            <a:r>
              <a:rPr lang="ru-RU" sz="1403" dirty="0">
                <a:solidFill>
                  <a:schemeClr val="accent1">
                    <a:lumMod val="50000"/>
                  </a:schemeClr>
                </a:solidFill>
                <a:latin typeface="TrebuchetMS"/>
              </a:rPr>
              <a:t>отдела координации и анализа деятельности в </a:t>
            </a:r>
            <a:r>
              <a:rPr lang="ru-RU" sz="1403" dirty="0" smtClean="0">
                <a:solidFill>
                  <a:schemeClr val="accent1">
                    <a:lumMod val="50000"/>
                  </a:schemeClr>
                </a:solidFill>
                <a:latin typeface="TrebuchetMS"/>
              </a:rPr>
              <a:t>учетно-регистрационной сфере</a:t>
            </a:r>
            <a:endParaRPr lang="ru-RU" sz="1403" dirty="0">
              <a:solidFill>
                <a:schemeClr val="accent1">
                  <a:lumMod val="50000"/>
                </a:schemeClr>
              </a:solidFill>
              <a:latin typeface="Trebuchet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Freeform 191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0" t="0" r="0" b="0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" name="Picture 19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7522464" cy="6858000"/>
          </a:xfrm>
          <a:prstGeom prst="rect">
            <a:avLst/>
          </a:prstGeom>
          <a:noFill/>
          <a:extLst/>
        </p:spPr>
      </p:pic>
      <p:sp>
        <p:nvSpPr>
          <p:cNvPr id="193" name="Freeform 193"/>
          <p:cNvSpPr/>
          <p:nvPr/>
        </p:nvSpPr>
        <p:spPr>
          <a:xfrm>
            <a:off x="4082796" y="0"/>
            <a:ext cx="5823204" cy="6858000"/>
          </a:xfrm>
          <a:custGeom>
            <a:avLst/>
            <a:gdLst/>
            <a:ahLst/>
            <a:cxnLst/>
            <a:rect l="0" t="0" r="0" b="0"/>
            <a:pathLst>
              <a:path w="5823204" h="6858000">
                <a:moveTo>
                  <a:pt x="5823204" y="6858000"/>
                </a:moveTo>
                <a:lnTo>
                  <a:pt x="5652261" y="6858000"/>
                </a:lnTo>
                <a:lnTo>
                  <a:pt x="5652261" y="6857999"/>
                </a:lnTo>
                <a:lnTo>
                  <a:pt x="2459355" y="6857999"/>
                </a:lnTo>
                <a:lnTo>
                  <a:pt x="2468625" y="6776026"/>
                </a:lnTo>
                <a:cubicBezTo>
                  <a:pt x="2509520" y="6366206"/>
                  <a:pt x="2516632" y="5937289"/>
                  <a:pt x="2374900" y="5492370"/>
                </a:cubicBezTo>
                <a:cubicBezTo>
                  <a:pt x="2044954" y="4456811"/>
                  <a:pt x="812673" y="3001899"/>
                  <a:pt x="416940" y="2086484"/>
                </a:cubicBezTo>
                <a:cubicBezTo>
                  <a:pt x="21082" y="1171067"/>
                  <a:pt x="7619" y="447422"/>
                  <a:pt x="0" y="0"/>
                </a:cubicBezTo>
                <a:lnTo>
                  <a:pt x="5293486" y="0"/>
                </a:lnTo>
                <a:lnTo>
                  <a:pt x="5652261" y="0"/>
                </a:lnTo>
                <a:lnTo>
                  <a:pt x="5823204" y="0"/>
                </a:lnTo>
                <a:close/>
                <a:moveTo>
                  <a:pt x="-4082796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4" name="Picture 10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2446" y="2852936"/>
            <a:ext cx="2014727" cy="819911"/>
          </a:xfrm>
          <a:prstGeom prst="rect">
            <a:avLst/>
          </a:prstGeom>
          <a:noFill/>
          <a:extLst/>
        </p:spPr>
      </p:pic>
      <p:sp>
        <p:nvSpPr>
          <p:cNvPr id="195" name="Rectangle 195"/>
          <p:cNvSpPr/>
          <p:nvPr/>
        </p:nvSpPr>
        <p:spPr>
          <a:xfrm>
            <a:off x="4808984" y="1484784"/>
            <a:ext cx="4702634" cy="4930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MS"/>
              </a:rPr>
              <a:t>Благодарю</a:t>
            </a:r>
            <a:r>
              <a:rPr lang="en-US" sz="3204" b="1" i="0" spc="-17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MS"/>
              </a:rPr>
              <a:t> </a:t>
            </a:r>
            <a:r>
              <a:rPr lang="en-US" sz="3204" b="1" i="0" spc="0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MS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60" y="-99392"/>
            <a:ext cx="10081120" cy="7056784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992561" y="2321156"/>
            <a:ext cx="8504590" cy="477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Freeform 114"/>
          <p:cNvSpPr/>
          <p:nvPr/>
        </p:nvSpPr>
        <p:spPr>
          <a:xfrm>
            <a:off x="272480" y="336249"/>
            <a:ext cx="1106423" cy="262127"/>
          </a:xfrm>
          <a:custGeom>
            <a:avLst/>
            <a:gdLst/>
            <a:ahLst/>
            <a:cxnLst/>
            <a:rect l="0" t="0" r="0" b="0"/>
            <a:pathLst>
              <a:path w="1106423" h="262127">
                <a:moveTo>
                  <a:pt x="0" y="131063"/>
                </a:moveTo>
                <a:cubicBezTo>
                  <a:pt x="0" y="58674"/>
                  <a:pt x="58674" y="0"/>
                  <a:pt x="131064" y="0"/>
                </a:cubicBezTo>
                <a:lnTo>
                  <a:pt x="975360" y="0"/>
                </a:lnTo>
                <a:cubicBezTo>
                  <a:pt x="1047749" y="0"/>
                  <a:pt x="1106423" y="58674"/>
                  <a:pt x="1106423" y="131063"/>
                </a:cubicBezTo>
                <a:lnTo>
                  <a:pt x="1106423" y="131063"/>
                </a:lnTo>
                <a:cubicBezTo>
                  <a:pt x="1106423" y="203454"/>
                  <a:pt x="1047749" y="262127"/>
                  <a:pt x="975360" y="262127"/>
                </a:cubicBezTo>
                <a:lnTo>
                  <a:pt x="131064" y="262127"/>
                </a:lnTo>
                <a:cubicBezTo>
                  <a:pt x="58674" y="262127"/>
                  <a:pt x="0" y="203454"/>
                  <a:pt x="0" y="131063"/>
                </a:cubicBezTo>
                <a:close/>
                <a:moveTo>
                  <a:pt x="5853684" y="661415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597018" y="1174946"/>
            <a:ext cx="907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Федеральный закон от 05.04.2021 N 79-ФЗ "О внесении изменений в отдельные законодательные акты Российской Федерации " – 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Закон о ГАРАЖНОЙ АМНИСТИИ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6551" y="3073152"/>
            <a:ext cx="54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ЗАКОН ПРИЗВАН</a:t>
            </a:r>
          </a:p>
          <a:p>
            <a:pPr algn="l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Внести ясность в регулирование вопросов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оформления прав на объекты гаражного назначения и земельные участки, на которых они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расположены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Обеспечить упрощенный прядок оформления прав на земельные участки и гаражи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Бесплатное предоставление гражданам в собственность земельных участков под гаражами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2188" y="2375305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Вступает в силу с 1 сентября 2021 года и действует до 01.09.2026 года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3068960"/>
            <a:ext cx="2679591" cy="2679591"/>
          </a:xfrm>
          <a:prstGeom prst="ellipse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80" y="215616"/>
            <a:ext cx="256663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60" y="-99392"/>
            <a:ext cx="10081120" cy="70567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28" y="3994350"/>
            <a:ext cx="3846487" cy="2682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520365" y="3516719"/>
            <a:ext cx="5122857" cy="477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42" y="1243588"/>
            <a:ext cx="5659002" cy="487722"/>
          </a:xfrm>
          <a:prstGeom prst="rect">
            <a:avLst/>
          </a:prstGeom>
        </p:spPr>
      </p:pic>
      <p:sp>
        <p:nvSpPr>
          <p:cNvPr id="154" name="Freeform 154"/>
          <p:cNvSpPr/>
          <p:nvPr/>
        </p:nvSpPr>
        <p:spPr>
          <a:xfrm>
            <a:off x="629412" y="243841"/>
            <a:ext cx="1106423" cy="262127"/>
          </a:xfrm>
          <a:custGeom>
            <a:avLst/>
            <a:gdLst/>
            <a:ahLst/>
            <a:cxnLst/>
            <a:rect l="0" t="0" r="0" b="0"/>
            <a:pathLst>
              <a:path w="1106423" h="262127">
                <a:moveTo>
                  <a:pt x="0" y="131063"/>
                </a:moveTo>
                <a:cubicBezTo>
                  <a:pt x="0" y="58674"/>
                  <a:pt x="58674" y="0"/>
                  <a:pt x="131064" y="0"/>
                </a:cubicBezTo>
                <a:lnTo>
                  <a:pt x="975360" y="0"/>
                </a:lnTo>
                <a:cubicBezTo>
                  <a:pt x="1047749" y="0"/>
                  <a:pt x="1106423" y="58674"/>
                  <a:pt x="1106423" y="131063"/>
                </a:cubicBezTo>
                <a:lnTo>
                  <a:pt x="1106423" y="131063"/>
                </a:lnTo>
                <a:cubicBezTo>
                  <a:pt x="1106423" y="203454"/>
                  <a:pt x="1047749" y="262127"/>
                  <a:pt x="975360" y="262127"/>
                </a:cubicBezTo>
                <a:lnTo>
                  <a:pt x="131064" y="262127"/>
                </a:lnTo>
                <a:cubicBezTo>
                  <a:pt x="58674" y="262127"/>
                  <a:pt x="0" y="203454"/>
                  <a:pt x="0" y="131063"/>
                </a:cubicBezTo>
                <a:close/>
                <a:moveTo>
                  <a:pt x="5853684" y="661415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Rectangle 157"/>
          <p:cNvSpPr/>
          <p:nvPr/>
        </p:nvSpPr>
        <p:spPr>
          <a:xfrm>
            <a:off x="9527413" y="6327294"/>
            <a:ext cx="93433" cy="24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FFFFFF"/>
                </a:solidFill>
                <a:latin typeface="TrebuchetMS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472" y="1304425"/>
            <a:ext cx="5697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ГАРАЖ ДОЛЖЕН ОТВЕЧАТЬ СЛЕДУЮЩИМ КРИТЕРИЯМ:</a:t>
            </a:r>
            <a:endParaRPr lang="ru-RU" sz="1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365" y="3586257"/>
            <a:ext cx="5277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«ГАРАЖНАЯ АМНИСТИЯ» </a:t>
            </a:r>
            <a:r>
              <a:rPr lang="ru-RU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РАСПРОСТРАНЯЕТСЯ</a:t>
            </a:r>
            <a:endParaRPr lang="ru-RU" sz="1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859" y="177189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возведен до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введения в действие Градостроительного кодекса РФ (31.12.2004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является объектом капитального строительства (имеет прочную связь с землей, перемещение невозможно без несоразмерного ущерба назначению);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может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быть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блокирован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общими стенами с другими гаражами в одном ряду, иметь общие с ними крышу, фундамент 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коммуникации;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может быть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отдельно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стоящим объектом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капитального строительства.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9412" y="4001955"/>
            <a:ext cx="5002254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</a:rPr>
              <a:t>на самовольные постройки;</a:t>
            </a:r>
            <a:endParaRPr lang="ru-RU" sz="15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</a:rPr>
              <a:t>на объекты вспомогательного использования (например к жилым домам);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</a:rPr>
              <a:t>на гаражи, предназначенные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</a:rPr>
              <a:t>для хранения техники и оборудования,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</a:rPr>
              <a:t>необходимые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</a:rPr>
              <a:t>для обеспечения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</a:rPr>
              <a:t>деятельности;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</a:rPr>
              <a:t>на гаражи в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</a:rPr>
              <a:t>многоквартирных домах и объектах коммерческого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</a:rPr>
              <a:t>назначения, подземные гаражи;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</a:rPr>
              <a:t>на гаражи, созданные в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</a:rPr>
              <a:t>порядке, предусмотренном Федеральным законом от 30 декабря 2004 года N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</a:rPr>
              <a:t>214-ФЗ.</a:t>
            </a:r>
            <a:endParaRPr lang="ru-RU" sz="15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87872"/>
            <a:ext cx="2568633" cy="1055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15" y="-110937"/>
            <a:ext cx="10081120" cy="7056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07" y="904727"/>
            <a:ext cx="8524115" cy="1247833"/>
          </a:xfrm>
          <a:prstGeom prst="rect">
            <a:avLst/>
          </a:prstGeom>
        </p:spPr>
      </p:pic>
      <p:sp>
        <p:nvSpPr>
          <p:cNvPr id="154" name="Freeform 154"/>
          <p:cNvSpPr/>
          <p:nvPr/>
        </p:nvSpPr>
        <p:spPr>
          <a:xfrm>
            <a:off x="629412" y="243841"/>
            <a:ext cx="1106423" cy="262127"/>
          </a:xfrm>
          <a:custGeom>
            <a:avLst/>
            <a:gdLst/>
            <a:ahLst/>
            <a:cxnLst/>
            <a:rect l="0" t="0" r="0" b="0"/>
            <a:pathLst>
              <a:path w="1106423" h="262127">
                <a:moveTo>
                  <a:pt x="0" y="131063"/>
                </a:moveTo>
                <a:cubicBezTo>
                  <a:pt x="0" y="58674"/>
                  <a:pt x="58674" y="0"/>
                  <a:pt x="131064" y="0"/>
                </a:cubicBezTo>
                <a:lnTo>
                  <a:pt x="975360" y="0"/>
                </a:lnTo>
                <a:cubicBezTo>
                  <a:pt x="1047749" y="0"/>
                  <a:pt x="1106423" y="58674"/>
                  <a:pt x="1106423" y="131063"/>
                </a:cubicBezTo>
                <a:lnTo>
                  <a:pt x="1106423" y="131063"/>
                </a:lnTo>
                <a:cubicBezTo>
                  <a:pt x="1106423" y="203454"/>
                  <a:pt x="1047749" y="262127"/>
                  <a:pt x="975360" y="262127"/>
                </a:cubicBezTo>
                <a:lnTo>
                  <a:pt x="131064" y="262127"/>
                </a:lnTo>
                <a:cubicBezTo>
                  <a:pt x="58674" y="262127"/>
                  <a:pt x="0" y="203454"/>
                  <a:pt x="0" y="131063"/>
                </a:cubicBezTo>
                <a:close/>
                <a:moveTo>
                  <a:pt x="5853684" y="661415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Rectangle 157"/>
          <p:cNvSpPr/>
          <p:nvPr/>
        </p:nvSpPr>
        <p:spPr>
          <a:xfrm>
            <a:off x="9527413" y="6327294"/>
            <a:ext cx="93433" cy="24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FFFFFF"/>
                </a:solidFill>
                <a:latin typeface="TrebuchetMS"/>
              </a:rPr>
              <a:t>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4" y="1201"/>
            <a:ext cx="2073777" cy="852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636" y="1090429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документов, которые могут подтверждать законность возведения и использования гаража на соответствующем земельном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участке: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7811" y="2532597"/>
            <a:ext cx="2917584" cy="15121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7811" y="2532597"/>
            <a:ext cx="289495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</a:rPr>
              <a:t>Документ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о предоставлении или ином выделении гражданину земельного участка либо о возникновении у гражданина права на использование такого земельного участка по иным основаниям</a:t>
            </a:r>
          </a:p>
          <a:p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00960" y="2517171"/>
            <a:ext cx="2917584" cy="15121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9490" y="2511503"/>
            <a:ext cx="2917584" cy="15121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598688" y="2542323"/>
            <a:ext cx="289495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</a:rPr>
              <a:t>Документ о подключении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(технологическом присоединении) гаража к сетям инженерно-технического обеспечения, и (или) договор о предоставлении коммунальных услуг в связи с использованием гаража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4243" y="2839165"/>
            <a:ext cx="289495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</a:rPr>
              <a:t>Документ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, подтверждающий выплату гражданином паевого взноса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8423" y="4380445"/>
            <a:ext cx="2917584" cy="15121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30416" y="4415076"/>
            <a:ext cx="2917584" cy="15121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09490" y="4415076"/>
            <a:ext cx="2917584" cy="15121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76877" y="4490197"/>
            <a:ext cx="28949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</a:rPr>
              <a:t>Документ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, подтверждающий предоставление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</a:rPr>
              <a:t>земельного участка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гаражному кооперативу либо иной организации, при которой был организован гаражный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</a:rPr>
              <a:t>кооператив</a:t>
            </a:r>
            <a:endParaRPr lang="ru-RU" sz="1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20805" y="4890307"/>
            <a:ext cx="28949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</a:rPr>
              <a:t>Иные документы,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установленные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</a:rPr>
              <a:t>субъектом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РФ</a:t>
            </a:r>
          </a:p>
        </p:txBody>
      </p:sp>
      <p:cxnSp>
        <p:nvCxnSpPr>
          <p:cNvPr id="129" name="Прямая со стрелкой 128"/>
          <p:cNvCxnSpPr/>
          <p:nvPr/>
        </p:nvCxnSpPr>
        <p:spPr>
          <a:xfrm>
            <a:off x="1917215" y="2118444"/>
            <a:ext cx="0" cy="39305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964828" y="2124112"/>
            <a:ext cx="0" cy="39305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8303614" y="2118443"/>
            <a:ext cx="0" cy="39305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23" idx="0"/>
          </p:cNvCxnSpPr>
          <p:nvPr/>
        </p:nvCxnSpPr>
        <p:spPr>
          <a:xfrm>
            <a:off x="1917215" y="4044765"/>
            <a:ext cx="0" cy="33568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8299625" y="4044765"/>
            <a:ext cx="0" cy="39505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969337" y="4044765"/>
            <a:ext cx="0" cy="37031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07483" y="4421313"/>
            <a:ext cx="289495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</a:rPr>
              <a:t>Документ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, подтверждающий проведение государственного технического учета и (или) технической инвентаризации гаража до 1 января 2013 года, подтверждающий строительство гаража до 30.12.2004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0736" y="6065143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о наследстве и документы, подтверждающие приобретение гаража у другого лица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4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60" y="-99392"/>
            <a:ext cx="10081120" cy="7056784"/>
          </a:xfrm>
          <a:prstGeom prst="rect">
            <a:avLst/>
          </a:prstGeom>
        </p:spPr>
      </p:pic>
      <p:sp>
        <p:nvSpPr>
          <p:cNvPr id="154" name="Freeform 154"/>
          <p:cNvSpPr/>
          <p:nvPr/>
        </p:nvSpPr>
        <p:spPr>
          <a:xfrm>
            <a:off x="629412" y="243841"/>
            <a:ext cx="1106423" cy="262127"/>
          </a:xfrm>
          <a:custGeom>
            <a:avLst/>
            <a:gdLst/>
            <a:ahLst/>
            <a:cxnLst/>
            <a:rect l="0" t="0" r="0" b="0"/>
            <a:pathLst>
              <a:path w="1106423" h="262127">
                <a:moveTo>
                  <a:pt x="0" y="131063"/>
                </a:moveTo>
                <a:cubicBezTo>
                  <a:pt x="0" y="58674"/>
                  <a:pt x="58674" y="0"/>
                  <a:pt x="131064" y="0"/>
                </a:cubicBezTo>
                <a:lnTo>
                  <a:pt x="975360" y="0"/>
                </a:lnTo>
                <a:cubicBezTo>
                  <a:pt x="1047749" y="0"/>
                  <a:pt x="1106423" y="58674"/>
                  <a:pt x="1106423" y="131063"/>
                </a:cubicBezTo>
                <a:lnTo>
                  <a:pt x="1106423" y="131063"/>
                </a:lnTo>
                <a:cubicBezTo>
                  <a:pt x="1106423" y="203454"/>
                  <a:pt x="1047749" y="262127"/>
                  <a:pt x="975360" y="262127"/>
                </a:cubicBezTo>
                <a:lnTo>
                  <a:pt x="131064" y="262127"/>
                </a:lnTo>
                <a:cubicBezTo>
                  <a:pt x="58674" y="262127"/>
                  <a:pt x="0" y="203454"/>
                  <a:pt x="0" y="131063"/>
                </a:cubicBezTo>
                <a:close/>
                <a:moveTo>
                  <a:pt x="5853684" y="661415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Rectangle 157"/>
          <p:cNvSpPr/>
          <p:nvPr/>
        </p:nvSpPr>
        <p:spPr>
          <a:xfrm>
            <a:off x="9527413" y="6327294"/>
            <a:ext cx="93433" cy="24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FFFFFF"/>
                </a:solidFill>
                <a:latin typeface="TrebuchetMS"/>
              </a:rPr>
              <a:t>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80" y="243841"/>
            <a:ext cx="2566638" cy="1054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6537" y="2010207"/>
            <a:ext cx="37732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Гражданину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необходимо обратиться в соответствующий орган государственной власти или орган местного самоуправления с заявлением о предоставлении (а при необходимости и образовании)</a:t>
            </a:r>
          </a:p>
          <a:p>
            <a:pPr algn="ctr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участка под существующим гаражом с приложением любого документа, который подтверждает факт владения гаражом.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7343" y="5003256"/>
            <a:ext cx="735764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Уполномоченный орган в случае принятия положительного решения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самостоятельно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направляет в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Росреестр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необходимые документы. При этом одновременно регистрируются права гражданина как на гараж, так и на земельный участок, на котором он расположен.</a:t>
            </a:r>
          </a:p>
          <a:p>
            <a:endParaRPr lang="ru-RU" dirty="0"/>
          </a:p>
        </p:txBody>
      </p:sp>
      <p:sp>
        <p:nvSpPr>
          <p:cNvPr id="2" name="Стрелка вправо 1"/>
          <p:cNvSpPr/>
          <p:nvPr/>
        </p:nvSpPr>
        <p:spPr>
          <a:xfrm rot="5400000">
            <a:off x="2733222" y="4551875"/>
            <a:ext cx="423162" cy="271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600074" y="2261351"/>
            <a:ext cx="301680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К заявлению гражданина о предоставлении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земельного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участка, на котором расположен гараж, наряду с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установленными документами</a:t>
            </a:r>
          </a:p>
          <a:p>
            <a:pPr algn="ctr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прилагается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технический план указанного гаража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+межевой план, </a:t>
            </a: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624" y="1122195"/>
            <a:ext cx="7126360" cy="57861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3332" y="113833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воспользоваться "гаражной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амнистией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6864436" y="4595272"/>
            <a:ext cx="423162" cy="271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64568" y="1916832"/>
            <a:ext cx="3816424" cy="255945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57053" y="1982403"/>
            <a:ext cx="3237931" cy="254305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60" y="-99392"/>
            <a:ext cx="10081120" cy="7056784"/>
          </a:xfrm>
          <a:prstGeom prst="rect">
            <a:avLst/>
          </a:prstGeom>
        </p:spPr>
      </p:pic>
      <p:sp>
        <p:nvSpPr>
          <p:cNvPr id="154" name="Freeform 154"/>
          <p:cNvSpPr/>
          <p:nvPr/>
        </p:nvSpPr>
        <p:spPr>
          <a:xfrm>
            <a:off x="629412" y="243841"/>
            <a:ext cx="1106423" cy="262127"/>
          </a:xfrm>
          <a:custGeom>
            <a:avLst/>
            <a:gdLst/>
            <a:ahLst/>
            <a:cxnLst/>
            <a:rect l="0" t="0" r="0" b="0"/>
            <a:pathLst>
              <a:path w="1106423" h="262127">
                <a:moveTo>
                  <a:pt x="0" y="131063"/>
                </a:moveTo>
                <a:cubicBezTo>
                  <a:pt x="0" y="58674"/>
                  <a:pt x="58674" y="0"/>
                  <a:pt x="131064" y="0"/>
                </a:cubicBezTo>
                <a:lnTo>
                  <a:pt x="975360" y="0"/>
                </a:lnTo>
                <a:cubicBezTo>
                  <a:pt x="1047749" y="0"/>
                  <a:pt x="1106423" y="58674"/>
                  <a:pt x="1106423" y="131063"/>
                </a:cubicBezTo>
                <a:lnTo>
                  <a:pt x="1106423" y="131063"/>
                </a:lnTo>
                <a:cubicBezTo>
                  <a:pt x="1106423" y="203454"/>
                  <a:pt x="1047749" y="262127"/>
                  <a:pt x="975360" y="262127"/>
                </a:cubicBezTo>
                <a:lnTo>
                  <a:pt x="131064" y="262127"/>
                </a:lnTo>
                <a:cubicBezTo>
                  <a:pt x="58674" y="262127"/>
                  <a:pt x="0" y="203454"/>
                  <a:pt x="0" y="131063"/>
                </a:cubicBezTo>
                <a:close/>
                <a:moveTo>
                  <a:pt x="5853684" y="661415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Rectangle 157"/>
          <p:cNvSpPr/>
          <p:nvPr/>
        </p:nvSpPr>
        <p:spPr>
          <a:xfrm>
            <a:off x="9527413" y="6327294"/>
            <a:ext cx="93433" cy="24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FFFFFF"/>
                </a:solidFill>
                <a:latin typeface="TrebuchetMS"/>
              </a:rPr>
              <a:t>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80" y="243841"/>
            <a:ext cx="2566638" cy="1054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20952" y="2215218"/>
            <a:ext cx="45365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Схема расположения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земельного участка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кадастровом плане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территории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т.ч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 случае преобразования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исходного земельного участка, предоставленного гаражному кооперативу либо иной организации, при которой был организован гаражный кооператив, с сохранением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его в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измененных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границах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9412" y="2271233"/>
            <a:ext cx="29554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Проект межевания территории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617" y="1025127"/>
            <a:ext cx="7560840" cy="7476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96617" y="1144862"/>
            <a:ext cx="7525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Образование земельного участка под гаражом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504728" y="1772816"/>
            <a:ext cx="1080120" cy="43204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961112" y="1762034"/>
            <a:ext cx="1071736" cy="37919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746632" y="4940913"/>
            <a:ext cx="8544451" cy="172682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68313" y="5004108"/>
            <a:ext cx="80535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</a:rPr>
              <a:t>В принятии решения о предварительном согласовании предоставления земельного участка не может быть отказано только на основании отсутствия в градостроительном регламенте, утвержденном применительно к территориальной зоне, в границах которой находится гараж, вида разрешенного использования земельных участков и объектов капитального строительства, предусматривающего возможность размещения гаражей в границах такой территориальной зоны, либо на основании того, что испрашиваемый земельный участок предоставлен гаражному кооперативу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810" y="3513740"/>
            <a:ext cx="295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ВРИ ЗУ = размещение гаража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8978" y="3502339"/>
            <a:ext cx="2989886" cy="71874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60" y="-99392"/>
            <a:ext cx="10081120" cy="7056784"/>
          </a:xfrm>
          <a:prstGeom prst="rect">
            <a:avLst/>
          </a:prstGeom>
        </p:spPr>
      </p:pic>
      <p:sp>
        <p:nvSpPr>
          <p:cNvPr id="154" name="Freeform 154"/>
          <p:cNvSpPr/>
          <p:nvPr/>
        </p:nvSpPr>
        <p:spPr>
          <a:xfrm>
            <a:off x="629412" y="243841"/>
            <a:ext cx="1106423" cy="262127"/>
          </a:xfrm>
          <a:custGeom>
            <a:avLst/>
            <a:gdLst/>
            <a:ahLst/>
            <a:cxnLst/>
            <a:rect l="0" t="0" r="0" b="0"/>
            <a:pathLst>
              <a:path w="1106423" h="262127">
                <a:moveTo>
                  <a:pt x="0" y="131063"/>
                </a:moveTo>
                <a:cubicBezTo>
                  <a:pt x="0" y="58674"/>
                  <a:pt x="58674" y="0"/>
                  <a:pt x="131064" y="0"/>
                </a:cubicBezTo>
                <a:lnTo>
                  <a:pt x="975360" y="0"/>
                </a:lnTo>
                <a:cubicBezTo>
                  <a:pt x="1047749" y="0"/>
                  <a:pt x="1106423" y="58674"/>
                  <a:pt x="1106423" y="131063"/>
                </a:cubicBezTo>
                <a:lnTo>
                  <a:pt x="1106423" y="131063"/>
                </a:lnTo>
                <a:cubicBezTo>
                  <a:pt x="1106423" y="203454"/>
                  <a:pt x="1047749" y="262127"/>
                  <a:pt x="975360" y="262127"/>
                </a:cubicBezTo>
                <a:lnTo>
                  <a:pt x="131064" y="262127"/>
                </a:lnTo>
                <a:cubicBezTo>
                  <a:pt x="58674" y="262127"/>
                  <a:pt x="0" y="203454"/>
                  <a:pt x="0" y="131063"/>
                </a:cubicBezTo>
                <a:close/>
                <a:moveTo>
                  <a:pt x="5853684" y="661415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Rectangle 157"/>
          <p:cNvSpPr/>
          <p:nvPr/>
        </p:nvSpPr>
        <p:spPr>
          <a:xfrm>
            <a:off x="9527413" y="6327294"/>
            <a:ext cx="93433" cy="24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FFFFFF"/>
                </a:solidFill>
                <a:latin typeface="TrebuchetMS"/>
              </a:rPr>
              <a:t>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80" y="243841"/>
            <a:ext cx="2566638" cy="10546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6002" y="1788106"/>
            <a:ext cx="836100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Одноэтажные гаражи, которые блокированы общими стенами с другими одноэтажными гаражами, сведения о которых внесены в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ЕГРН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как о помещениях в здании или сооружении, </a:t>
            </a:r>
            <a:r>
              <a:rPr lang="ru-RU" sz="1600" b="1" dirty="0">
                <a:solidFill>
                  <a:srgbClr val="C00000"/>
                </a:solidFill>
              </a:rPr>
              <a:t>признаются самостоятельными зданиями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628" y="1122195"/>
            <a:ext cx="7292788" cy="6506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46632" y="1268937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ВИДА ОБЪЕКТОВ ГАРАЖНОГО НАЗНАЧЕНИЯ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4627" y="3717032"/>
            <a:ext cx="7096743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исполнительный орган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государственной власти или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орган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местного самоуправления,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уполномоченный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 предоставление земельных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участков,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 месту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нахождения гаража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собственник гаража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гражданин,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которому предоставлен земельный участок, занятый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гаражом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лицо, уполномоченное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решением общего собрания членов гаражного кооператива, членом которого является гражданин, использующий такой гараж.</a:t>
            </a:r>
          </a:p>
          <a:p>
            <a:pPr algn="ctr"/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667" y="2937566"/>
            <a:ext cx="5976664" cy="65062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8034" y="3062821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МОЖЕТ ПОДАТЬ ЗАЯВЛЕНИЕ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8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60" y="-99392"/>
            <a:ext cx="10081120" cy="7056784"/>
          </a:xfrm>
          <a:prstGeom prst="rect">
            <a:avLst/>
          </a:prstGeom>
        </p:spPr>
      </p:pic>
      <p:sp>
        <p:nvSpPr>
          <p:cNvPr id="154" name="Freeform 154"/>
          <p:cNvSpPr/>
          <p:nvPr/>
        </p:nvSpPr>
        <p:spPr>
          <a:xfrm>
            <a:off x="629412" y="243841"/>
            <a:ext cx="1106423" cy="262127"/>
          </a:xfrm>
          <a:custGeom>
            <a:avLst/>
            <a:gdLst/>
            <a:ahLst/>
            <a:cxnLst/>
            <a:rect l="0" t="0" r="0" b="0"/>
            <a:pathLst>
              <a:path w="1106423" h="262127">
                <a:moveTo>
                  <a:pt x="0" y="131063"/>
                </a:moveTo>
                <a:cubicBezTo>
                  <a:pt x="0" y="58674"/>
                  <a:pt x="58674" y="0"/>
                  <a:pt x="131064" y="0"/>
                </a:cubicBezTo>
                <a:lnTo>
                  <a:pt x="975360" y="0"/>
                </a:lnTo>
                <a:cubicBezTo>
                  <a:pt x="1047749" y="0"/>
                  <a:pt x="1106423" y="58674"/>
                  <a:pt x="1106423" y="131063"/>
                </a:cubicBezTo>
                <a:lnTo>
                  <a:pt x="1106423" y="131063"/>
                </a:lnTo>
                <a:cubicBezTo>
                  <a:pt x="1106423" y="203454"/>
                  <a:pt x="1047749" y="262127"/>
                  <a:pt x="975360" y="262127"/>
                </a:cubicBezTo>
                <a:lnTo>
                  <a:pt x="131064" y="262127"/>
                </a:lnTo>
                <a:cubicBezTo>
                  <a:pt x="58674" y="262127"/>
                  <a:pt x="0" y="203454"/>
                  <a:pt x="0" y="131063"/>
                </a:cubicBezTo>
                <a:close/>
                <a:moveTo>
                  <a:pt x="5853684" y="661415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Rectangle 157"/>
          <p:cNvSpPr/>
          <p:nvPr/>
        </p:nvSpPr>
        <p:spPr>
          <a:xfrm>
            <a:off x="9527413" y="6327294"/>
            <a:ext cx="93433" cy="24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FFFFFF"/>
                </a:solidFill>
                <a:latin typeface="TrebuchetMS"/>
              </a:rPr>
              <a:t>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80" y="243841"/>
            <a:ext cx="2566638" cy="10546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0512" y="2238364"/>
            <a:ext cx="421910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Органы местного самоуправления поселений, городских округов или муниципальных округов, органы государственной власти субъектов Российской Федерации </a:t>
            </a:r>
            <a:r>
              <a:rPr lang="ru-RU" sz="1600" dirty="0">
                <a:solidFill>
                  <a:srgbClr val="C00000"/>
                </a:solidFill>
              </a:rPr>
              <a:t>вправе обеспечить выполнение кадастровых работ или комплексных кадастровых работ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в отношении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одноэтажных гаражей, которые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блокированы общими стенами с другими одноэтажными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гаражами.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608" y="1268937"/>
            <a:ext cx="7272808" cy="7199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46632" y="141727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комплексных кадастровых работ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8311" y="2386639"/>
            <a:ext cx="39352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Отсутствие </a:t>
            </a:r>
            <a:r>
              <a:rPr lang="ru-RU" sz="1600" b="1" dirty="0">
                <a:solidFill>
                  <a:srgbClr val="C00000"/>
                </a:solidFill>
              </a:rPr>
              <a:t>прав на указанные объекты не является препятствием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для выполнения кадастровых работ или комплексных кадастровых работ и осуществления государственного кадастрового учета указанных объектов на основании документов, подготовленных по результатам таких работ.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1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60" y="-99392"/>
            <a:ext cx="10081120" cy="7056784"/>
          </a:xfrm>
          <a:prstGeom prst="rect">
            <a:avLst/>
          </a:prstGeom>
        </p:spPr>
      </p:pic>
      <p:sp>
        <p:nvSpPr>
          <p:cNvPr id="154" name="Freeform 154"/>
          <p:cNvSpPr/>
          <p:nvPr/>
        </p:nvSpPr>
        <p:spPr>
          <a:xfrm>
            <a:off x="629412" y="243841"/>
            <a:ext cx="1106423" cy="262127"/>
          </a:xfrm>
          <a:custGeom>
            <a:avLst/>
            <a:gdLst/>
            <a:ahLst/>
            <a:cxnLst/>
            <a:rect l="0" t="0" r="0" b="0"/>
            <a:pathLst>
              <a:path w="1106423" h="262127">
                <a:moveTo>
                  <a:pt x="0" y="131063"/>
                </a:moveTo>
                <a:cubicBezTo>
                  <a:pt x="0" y="58674"/>
                  <a:pt x="58674" y="0"/>
                  <a:pt x="131064" y="0"/>
                </a:cubicBezTo>
                <a:lnTo>
                  <a:pt x="975360" y="0"/>
                </a:lnTo>
                <a:cubicBezTo>
                  <a:pt x="1047749" y="0"/>
                  <a:pt x="1106423" y="58674"/>
                  <a:pt x="1106423" y="131063"/>
                </a:cubicBezTo>
                <a:lnTo>
                  <a:pt x="1106423" y="131063"/>
                </a:lnTo>
                <a:cubicBezTo>
                  <a:pt x="1106423" y="203454"/>
                  <a:pt x="1047749" y="262127"/>
                  <a:pt x="975360" y="262127"/>
                </a:cubicBezTo>
                <a:lnTo>
                  <a:pt x="131064" y="262127"/>
                </a:lnTo>
                <a:cubicBezTo>
                  <a:pt x="58674" y="262127"/>
                  <a:pt x="0" y="203454"/>
                  <a:pt x="0" y="131063"/>
                </a:cubicBezTo>
                <a:close/>
                <a:moveTo>
                  <a:pt x="5853684" y="661415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Rectangle 157"/>
          <p:cNvSpPr/>
          <p:nvPr/>
        </p:nvSpPr>
        <p:spPr>
          <a:xfrm>
            <a:off x="9527413" y="6327294"/>
            <a:ext cx="93433" cy="24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FFFFFF"/>
                </a:solidFill>
                <a:latin typeface="TrebuchetMS"/>
              </a:rPr>
              <a:t>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80" y="243841"/>
            <a:ext cx="2566638" cy="10546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1664" y="2564904"/>
            <a:ext cx="795688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Утвержденная органами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</a:rPr>
              <a:t>местного самоуправления поселений, городских округов или муниципальных округов, а на межселенных территориях органами местного самоуправления муниципальных районов </a:t>
            </a:r>
            <a:endParaRPr lang="ru-RU" sz="17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u="sng" dirty="0" smtClean="0">
                <a:solidFill>
                  <a:srgbClr val="FF0000"/>
                </a:solidFill>
              </a:rPr>
              <a:t>схема </a:t>
            </a:r>
            <a:r>
              <a:rPr lang="ru-RU" sz="2400" u="sng" dirty="0">
                <a:solidFill>
                  <a:srgbClr val="FF0000"/>
                </a:solidFill>
              </a:rPr>
              <a:t>размещения </a:t>
            </a:r>
            <a:r>
              <a:rPr lang="ru-RU" sz="2400" u="sng" dirty="0" err="1" smtClean="0">
                <a:solidFill>
                  <a:srgbClr val="FF0000"/>
                </a:solidFill>
              </a:rPr>
              <a:t>некапительных</a:t>
            </a:r>
            <a:r>
              <a:rPr lang="ru-RU" sz="2400" u="sng" dirty="0" smtClean="0">
                <a:solidFill>
                  <a:srgbClr val="FF0000"/>
                </a:solidFill>
              </a:rPr>
              <a:t> </a:t>
            </a:r>
            <a:r>
              <a:rPr lang="ru-RU" sz="2400" u="sng" dirty="0">
                <a:solidFill>
                  <a:srgbClr val="FF0000"/>
                </a:solidFill>
              </a:rPr>
              <a:t>объектов </a:t>
            </a:r>
            <a:endParaRPr lang="ru-RU" sz="2400" u="sng" dirty="0" smtClean="0">
              <a:solidFill>
                <a:srgbClr val="FF0000"/>
              </a:solidFill>
            </a:endParaRPr>
          </a:p>
          <a:p>
            <a:pPr algn="ctr"/>
            <a:endParaRPr lang="ru-RU" sz="2400" u="sng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Порядок утверждения схемы определяется </a:t>
            </a:r>
            <a:r>
              <a:rPr lang="ru-RU" dirty="0">
                <a:solidFill>
                  <a:srgbClr val="FF0000"/>
                </a:solidFill>
              </a:rPr>
              <a:t>нормативным правовым актом субъекта Российской </a:t>
            </a:r>
            <a:r>
              <a:rPr lang="ru-RU" dirty="0" smtClean="0">
                <a:solidFill>
                  <a:srgbClr val="FF0000"/>
                </a:solidFill>
              </a:rPr>
              <a:t>Федера</a:t>
            </a:r>
            <a:r>
              <a:rPr lang="ru-RU" sz="2000" dirty="0" smtClean="0">
                <a:solidFill>
                  <a:srgbClr val="FF0000"/>
                </a:solidFill>
              </a:rPr>
              <a:t>ции</a:t>
            </a:r>
            <a:endParaRPr lang="ru-RU" sz="20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335" y="1484784"/>
            <a:ext cx="8064896" cy="7199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93311" y="1484784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 или земельных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участков для возведения гаражей, являющихся некапитальными сооружениями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6586" y="5316796"/>
            <a:ext cx="7956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Использование земель или земельных участков, находящихся в государственной или муниципальной собственности, для возведения гражданами гаражей, являющихся некапитальными сооружениями, осуществляется за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плату.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08584" y="5301208"/>
            <a:ext cx="7992888" cy="10260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2416</TotalTime>
  <Words>838</Words>
  <Application>Microsoft Office PowerPoint</Application>
  <PresentationFormat>Лист A4 (210x297 мм)</PresentationFormat>
  <Paragraphs>78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Wingdings</vt:lpstr>
      <vt:lpstr>Arial</vt:lpstr>
      <vt:lpstr>Wingdings 3</vt:lpstr>
      <vt:lpstr>Trebuchet MS</vt:lpstr>
      <vt:lpstr>TrebuchetMS</vt:lpstr>
      <vt:lpstr>Calibri</vt:lpstr>
      <vt:lpstr>TrebuchetMS-Bold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Григорьева Татьяна Анатольевна</dc:creator>
  <cp:lastModifiedBy>Болотникова Анна Михайловна</cp:lastModifiedBy>
  <cp:revision>105</cp:revision>
  <dcterms:modified xsi:type="dcterms:W3CDTF">2021-07-21T04:55:22Z</dcterms:modified>
</cp:coreProperties>
</file>