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145705946" r:id="rId2"/>
    <p:sldId id="2145705966" r:id="rId3"/>
    <p:sldId id="2145705971" r:id="rId4"/>
    <p:sldId id="2145705967" r:id="rId5"/>
    <p:sldId id="2145705968" r:id="rId6"/>
    <p:sldId id="2145705970" r:id="rId7"/>
    <p:sldId id="2145705972" r:id="rId8"/>
    <p:sldId id="2145705973" r:id="rId9"/>
    <p:sldId id="2145705977" r:id="rId10"/>
    <p:sldId id="2145705974" r:id="rId11"/>
    <p:sldId id="2145705976" r:id="rId12"/>
    <p:sldId id="2145705982" r:id="rId13"/>
    <p:sldId id="2145705975" r:id="rId14"/>
    <p:sldId id="2145705978" r:id="rId15"/>
    <p:sldId id="2145705981" r:id="rId16"/>
    <p:sldId id="2145705983" r:id="rId17"/>
    <p:sldId id="2145705984" r:id="rId18"/>
    <p:sldId id="2145705979" r:id="rId19"/>
    <p:sldId id="2145705980" r:id="rId20"/>
    <p:sldId id="2145705985" r:id="rId21"/>
    <p:sldId id="2145705944" r:id="rId22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FFB8"/>
    <a:srgbClr val="188FFB"/>
    <a:srgbClr val="4FA730"/>
    <a:srgbClr val="000000"/>
    <a:srgbClr val="E17900"/>
    <a:srgbClr val="00B050"/>
    <a:srgbClr val="ECF3FA"/>
    <a:srgbClr val="4AD214"/>
    <a:srgbClr val="50E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3" autoAdjust="0"/>
    <p:restoredTop sz="82163" autoAdjust="0"/>
  </p:normalViewPr>
  <p:slideViewPr>
    <p:cSldViewPr snapToGrid="0">
      <p:cViewPr varScale="1">
        <p:scale>
          <a:sx n="95" d="100"/>
          <a:sy n="95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90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Общее количество поступивших заявлений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393</c:v>
                </c:pt>
                <c:pt idx="1">
                  <c:v>445</c:v>
                </c:pt>
                <c:pt idx="2">
                  <c:v>376</c:v>
                </c:pt>
                <c:pt idx="3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87-4F6B-BE86-B762D0C9CC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Рассмотрено заявлений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243</c:v>
                </c:pt>
                <c:pt idx="1">
                  <c:v>294</c:v>
                </c:pt>
                <c:pt idx="2">
                  <c:v>279</c:v>
                </c:pt>
                <c:pt idx="3">
                  <c:v>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A87-4F6B-BE86-B762D0C9C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7149312"/>
        <c:axId val="327136800"/>
      </c:barChart>
      <c:catAx>
        <c:axId val="32714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36800"/>
        <c:crosses val="autoZero"/>
        <c:auto val="1"/>
        <c:lblAlgn val="ctr"/>
        <c:lblOffset val="100"/>
        <c:noMultiLvlLbl val="0"/>
      </c:catAx>
      <c:valAx>
        <c:axId val="32713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4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Решения об отклонении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74%</a:t>
                    </a:r>
                  </a:p>
                  <a:p>
                    <a:fld id="{6B8804D8-1711-49BE-8752-74A8198D756F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66%</a:t>
                    </a:r>
                  </a:p>
                  <a:p>
                    <a:fld id="{C0DC63C8-1721-4C78-885A-08F2D2EC9C16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/>
                      <a:t>72%</a:t>
                    </a:r>
                  </a:p>
                  <a:p>
                    <a:fld id="{95633265-5C20-4597-829E-B324C39D886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/>
                      <a:t>88%</a:t>
                    </a:r>
                  </a:p>
                  <a:p>
                    <a:fld id="{6C66F129-AF59-44FA-AC82-BC71EE948C41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181</c:v>
                </c:pt>
                <c:pt idx="1">
                  <c:v>193</c:v>
                </c:pt>
                <c:pt idx="2">
                  <c:v>202</c:v>
                </c:pt>
                <c:pt idx="3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EE-420B-86A8-EF8C6E62429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Решения об удовлетворении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dirty="0" smtClean="0"/>
                      <a:t>26%</a:t>
                    </a:r>
                  </a:p>
                  <a:p>
                    <a:fld id="{47AA1671-2F7C-46D8-BA27-BB288A08A0C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dirty="0" smtClean="0"/>
                      <a:t>34%</a:t>
                    </a:r>
                  </a:p>
                  <a:p>
                    <a:fld id="{391FD7F8-D7F2-401B-81B4-FEA002FA9F95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dirty="0" smtClean="0"/>
                      <a:t>28%</a:t>
                    </a:r>
                  </a:p>
                  <a:p>
                    <a:fld id="{5DA89F33-5A41-4FBA-A6A7-A1500BA285C9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b="1" dirty="0" smtClean="0"/>
                      <a:t>12%</a:t>
                    </a:r>
                  </a:p>
                  <a:p>
                    <a:fld id="{7C65B3E0-1371-4611-97C6-15A95BAF507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</c:v>
                </c:pt>
                <c:pt idx="1">
                  <c:v>101</c:v>
                </c:pt>
                <c:pt idx="2">
                  <c:v>77</c:v>
                </c:pt>
                <c:pt idx="3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EE-420B-86A8-EF8C6E62429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Решения об отказе в принятии к рассмотрению заявлений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133</c:v>
                </c:pt>
                <c:pt idx="1">
                  <c:v>141</c:v>
                </c:pt>
                <c:pt idx="2">
                  <c:v>122</c:v>
                </c:pt>
                <c:pt idx="3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EE-420B-86A8-EF8C6E6242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7144416"/>
        <c:axId val="327149856"/>
      </c:barChart>
      <c:catAx>
        <c:axId val="3271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49856"/>
        <c:crosses val="autoZero"/>
        <c:auto val="1"/>
        <c:lblAlgn val="ctr"/>
        <c:lblOffset val="100"/>
        <c:noMultiLvlLbl val="0"/>
      </c:catAx>
      <c:valAx>
        <c:axId val="32714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714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C87F2-ACF8-496F-9443-7549671AF32A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A69EF-4ECB-4752-A5F4-6BCAE1830B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0BC1F-B0E6-4125-867C-81027D9704C2}" type="datetimeFigureOut">
              <a:rPr lang="ru-RU" smtClean="0"/>
              <a:t>22.09.2022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6327F-9E2C-49E1-BFF1-D6AB0EB4E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102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279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1. В разделе «Исходные данные» указаны неактуальные сведения о состоянии геодезической сети и неактуальные поверки приборов.</a:t>
            </a:r>
            <a:r>
              <a:rPr lang="ru-RU" b="1" baseline="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В реквизите «3» раздела «Исходные данные» указаны реквизиты свидетельства о поверке приборов, которые действительны до 25.02.2021, однако, в реквизите «2» данного раздела указаны сведения о геодезической сети по состоянию на 02.10.2021. Таким образом, выявлены разночтения.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2. Также, не указана зона системы координат МСК-47, необходимая для заполнения реквизита «2» раздела «Исходные данные».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1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Реквизит «1» раздела «Сведения о выполненных измерениях и расчетах» содержит информацию об использовании геодезического метода определения координат характерных точек.</a:t>
            </a:r>
          </a:p>
          <a:p>
            <a:r>
              <a:rPr lang="ru-RU" b="1" dirty="0" smtClean="0"/>
              <a:t>Анализ материалов межевого плана в части проведенных геодезических измерений дает основания полагать, что указанная информация является недостоверной и заведомо ложной. </a:t>
            </a:r>
          </a:p>
          <a:p>
            <a:r>
              <a:rPr lang="ru-RU" b="1" dirty="0" smtClean="0"/>
              <a:t>В результате анализа сведений о проведенных геодезических измерениях существуют основания полагать, что в рассматриваемом случае при проведении кадастровых работ по уточнению местоположения границ земельного участка был использован аналитический метод определения координат (вместе с тем схема геодезических построений соответствует спутниковому методу определения координат).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866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Приложенная</a:t>
            </a:r>
            <a:r>
              <a:rPr lang="ru-RU" b="1" baseline="0" dirty="0" smtClean="0"/>
              <a:t> документация опровергает конфигурацию земельного участка. </a:t>
            </a:r>
            <a:endParaRPr lang="ru-RU" b="1" dirty="0" smtClean="0"/>
          </a:p>
          <a:p>
            <a:r>
              <a:rPr lang="ru-RU" b="1" dirty="0" smtClean="0"/>
              <a:t>Обратились с образованием земельного участка путем раздела земельного </a:t>
            </a:r>
            <a:r>
              <a:rPr lang="ru-RU" b="1" smtClean="0"/>
              <a:t>участка </a:t>
            </a:r>
            <a:r>
              <a:rPr lang="ru-RU" b="1" smtClean="0"/>
              <a:t>с </a:t>
            </a:r>
            <a:r>
              <a:rPr lang="ru-RU" b="1" dirty="0" smtClean="0"/>
              <a:t>сохранением исходного участка в измененных границах.</a:t>
            </a:r>
          </a:p>
          <a:p>
            <a:r>
              <a:rPr lang="ru-RU" b="1" dirty="0" smtClean="0"/>
              <a:t>Конфигурация образуемого земельного участка не соответствует представленному генеральному плану от 1993 г. Документы, свидетельствующие о внесенных в генеральный план изменениях, обосновывающих образование земельного участка в указанных границах, представлены не были. </a:t>
            </a:r>
          </a:p>
          <a:p>
            <a:r>
              <a:rPr lang="ru-RU" b="1" dirty="0" smtClean="0"/>
              <a:t>Без документов, свидетельствующих о внесенных в генеральный план изменениях, посредством учетно-регистрационных действий фактически осуществляется присоединение части земель лесного фонда.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82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Полное совпадение уточненных и существующих координат, указанных в реквизите «1» раздела «Сведения об уточняемых земельных участках».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13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Согласно пункту 13 «Площадь здания (Р), м2» раздела «Характеристики здания» технического плана площадь созданного здания равна 198,2 кв. м. </a:t>
            </a:r>
          </a:p>
          <a:p>
            <a:r>
              <a:rPr lang="ru-RU" b="1" dirty="0" smtClean="0"/>
              <a:t>Вместе с тем согласно указанным в техническом плане координатам площадь созданного объекта недвижимости равна 264,95 кв. м, в связи с чем выявлено противоречие.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277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Технический план содержит три продублированных идентичных поэтажных плана (трехэтажный</a:t>
            </a:r>
            <a:r>
              <a:rPr lang="ru-RU" b="1" baseline="0" dirty="0" smtClean="0"/>
              <a:t> дом)</a:t>
            </a:r>
            <a:r>
              <a:rPr lang="ru-RU" b="1" dirty="0" smtClean="0"/>
              <a:t>. Кроме того, графические материалы не содержат указания на заглубление цокольного этажа.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70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Согласно представленным координатам уточняемый земельный участок представляет собой многоконтурный объект недвижимости, который состоит из двух контуров, при этом оба контура земельного участка находятся в разных кадастровых кварталах. В </a:t>
            </a:r>
            <a:r>
              <a:rPr lang="ru-RU" b="1" dirty="0" err="1" smtClean="0"/>
              <a:t>xml</a:t>
            </a:r>
            <a:r>
              <a:rPr lang="ru-RU" b="1" dirty="0" smtClean="0"/>
              <a:t>-схеме межевого плана, представленного в орган регистрации прав, указано, что земельный участок находится в пределах кадастрового квартала 47:14:1204000. </a:t>
            </a:r>
          </a:p>
          <a:p>
            <a:r>
              <a:rPr lang="ru-RU" b="1" dirty="0" smtClean="0"/>
              <a:t>Принимая во внимание, что земельный участок является многоконтурным и фактически находится в двух кадастровых кварталах апелляционная комиссия рекомендует кадастровому инженеру указать в </a:t>
            </a:r>
            <a:r>
              <a:rPr lang="ru-RU" b="1" dirty="0" err="1" smtClean="0"/>
              <a:t>xml</a:t>
            </a:r>
            <a:r>
              <a:rPr lang="ru-RU" b="1" dirty="0" smtClean="0"/>
              <a:t>-схеме межевого плана нулевой кадастровый квартал 47:14:0000000 для корректного отображения границ земельного участка в сведениях ЕГРН.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509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Межевой план в электронном виде (</a:t>
            </a:r>
            <a:r>
              <a:rPr lang="ru-RU" b="1" dirty="0" err="1" smtClean="0"/>
              <a:t>xml</a:t>
            </a:r>
            <a:r>
              <a:rPr lang="ru-RU" b="1" dirty="0" smtClean="0"/>
              <a:t> схеме) был подготовлен кадастровым инженером некорректно, в связи с чем по результатам автоматизированного пространственного анализа программного комплекса ФГИС ЕГРН были выявлены критические замечания, согласно которым данные об образуемых земельных участках воспроизводились как ЗУ1 и ЗУ1 (</a:t>
            </a:r>
            <a:r>
              <a:rPr lang="ru-RU" b="1" dirty="0" err="1" smtClean="0"/>
              <a:t>xml</a:t>
            </a:r>
            <a:r>
              <a:rPr lang="ru-RU" b="1" dirty="0" smtClean="0"/>
              <a:t> схема не содержала сведений о ЗУ2), что исключало техническую возможность осуществления раздела земельного участка.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21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Объект</a:t>
            </a:r>
            <a:r>
              <a:rPr lang="ru-RU" b="1" baseline="0" dirty="0" smtClean="0"/>
              <a:t> </a:t>
            </a:r>
            <a:r>
              <a:rPr lang="ru-RU" b="1" dirty="0" smtClean="0"/>
              <a:t>учета расположен в границах запретной зоны военного объекта.</a:t>
            </a:r>
          </a:p>
          <a:p>
            <a:r>
              <a:rPr lang="ru-RU" b="1" dirty="0" smtClean="0"/>
              <a:t>В реестре границ ЕГРН содержатся сведения о ЗОУИТ «запретная зона военного объекта войсковой части 55443» учетный номер 47:14-6.618, которые внесены 12.01.2021 в порядке межведомственного информационного взаимодействия Управления и Министерства обороны Российской Федерации на основании Приказа заместителя Министра обороны Российской Федерации от 24.09.2018 №675.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46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Площадь образуемых земельных участков не соответствует предельным минимальным размерами</a:t>
            </a:r>
            <a:r>
              <a:rPr lang="ru-RU" b="1" baseline="0" dirty="0" smtClean="0"/>
              <a:t> </a:t>
            </a:r>
            <a:r>
              <a:rPr lang="ru-RU" b="1" dirty="0" smtClean="0"/>
              <a:t>для земель сельскохозяйственного назначения, а именно менее 1 га (часть 1 статьи 3 Областного закона Ленинградской области от 02.12.2005 №107-оз).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2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46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966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50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6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34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029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0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4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1. Не указана система координат (зона).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2. Отсутствуют сведения о геодезической сети по состоянию на определенную дату.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/>
              <a:t>3. Не указан тип геодезического инструмента.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052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Пересчет в систему координат СК-1964, не используемую на территории Ленинградской области, влечет невозможность отображения земельного участка на дежурной карте ФГИС ЕГРН (отображается конфигурация земельного участка без изображения на карте).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6327F-9E2C-49E1-BFF1-D6AB0EB4E3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29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microsoft.com/office/2007/relationships/hdphoto" Target="../media/hdphoto1.wdp"/><Relationship Id="rId7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32F8EDCF-3979-41F7-BD55-BB5BBB9BBD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brightnessContrast bright="-3000" contrast="4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xmlns="" id="{600ECAF2-0587-4773-A8C1-4D6880FB4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62367">
            <a:off x="4738062" y="-373691"/>
            <a:ext cx="12236594" cy="7605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EF3EC6F-C1C3-4A34-A49E-2140E8798FD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32815" y="752475"/>
            <a:ext cx="5080001" cy="508000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E4F7286-A239-DD81-BF01-75877A7B36B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0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лонка и баб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521EB3-2623-4D19-8CFB-BC2369EED6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2" name="Скругленный прямоугольник 33">
            <a:extLst>
              <a:ext uri="{FF2B5EF4-FFF2-40B4-BE49-F238E27FC236}">
                <a16:creationId xmlns:a16="http://schemas.microsoft.com/office/drawing/2014/main" xmlns="" id="{9A409869-6018-47A6-B49B-23C2F6540AAB}"/>
              </a:ext>
            </a:extLst>
          </p:cNvPr>
          <p:cNvSpPr/>
          <p:nvPr userDrawn="1"/>
        </p:nvSpPr>
        <p:spPr>
          <a:xfrm>
            <a:off x="7866063" y="1098097"/>
            <a:ext cx="5117407" cy="4865007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F51D3-1D48-4B4F-831E-26FFA425D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74BFB6-1DD5-4B25-927C-CD7D7A1E7EF8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xmlns="" id="{DD9EF67E-4F30-4336-935D-9CEC43D4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xmlns="" id="{A21A71B5-7B65-4C24-9580-57E6AA1488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1550" y="1323975"/>
            <a:ext cx="6300107" cy="4524829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xmlns="" id="{9B48F3C9-23C7-41D2-9897-A3F464FE3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3812" y="2134067"/>
            <a:ext cx="3441699" cy="3369582"/>
          </a:xfrm>
        </p:spPr>
        <p:txBody>
          <a:bodyPr>
            <a:normAutofit/>
          </a:bodyPr>
          <a:lstStyle>
            <a:lvl1pPr marL="228600" indent="-228600"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5A7B60-5AB2-4827-A7D4-D25E15A6A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23811" y="1302669"/>
            <a:ext cx="3441700" cy="571500"/>
          </a:xfrm>
        </p:spPr>
        <p:txBody>
          <a:bodyPr anchor="ctr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A3BF2925-A944-4DEF-BDE1-1973DF8BFA4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1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Пустой слайд с подвал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DF2037-6562-4039-80B1-04012E84ED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CC1A73-63C3-4376-B0A7-A4532D75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F89B92AE-557D-452C-87E8-14E80D823F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3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0942D5-EDF5-4E10-9FC1-29A2A9EDC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582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5124AE1-3373-448C-80E2-E9265CF5F0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604" t="4749" r="28361" b="255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3" name="Рисунок 3">
            <a:extLst>
              <a:ext uri="{FF2B5EF4-FFF2-40B4-BE49-F238E27FC236}">
                <a16:creationId xmlns:a16="http://schemas.microsoft.com/office/drawing/2014/main" xmlns="" id="{EB23B8DB-BC73-45EA-A03C-A38BD4EB8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0"/>
          <a:stretch/>
        </p:blipFill>
        <p:spPr>
          <a:xfrm>
            <a:off x="6408940" y="-1397790"/>
            <a:ext cx="7778006" cy="895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602BA8-59C4-49CA-A80E-77E37E785F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184" y="2004303"/>
            <a:ext cx="5716815" cy="2149314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EFB6-A77C-4C11-AF39-CFE41C9D5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9184" y="5370513"/>
            <a:ext cx="5716815" cy="3905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0000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xmlns="" id="{C3617151-57D0-4441-BF23-61528D228C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0DE5B966-1769-4475-87AC-B648616EE042}"/>
              </a:ext>
            </a:extLst>
          </p:cNvPr>
          <p:cNvSpPr txBox="1">
            <a:spLocks/>
          </p:cNvSpPr>
          <p:nvPr userDrawn="1"/>
        </p:nvSpPr>
        <p:spPr>
          <a:xfrm>
            <a:off x="379183" y="5965824"/>
            <a:ext cx="5716815" cy="390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621A0428-65CA-4233-9588-FE9A4125C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183" y="5983288"/>
            <a:ext cx="5716817" cy="484188"/>
          </a:xfrm>
        </p:spPr>
        <p:txBody>
          <a:bodyPr anchor="ctr">
            <a:noAutofit/>
          </a:bodyPr>
          <a:lstStyle>
            <a:lvl1pPr marL="0" indent="0">
              <a:buNone/>
              <a:defRPr sz="1400">
                <a:solidFill>
                  <a:srgbClr val="000000"/>
                </a:solidFill>
              </a:defRPr>
            </a:lvl1pPr>
            <a:lvl2pPr marL="457200" indent="0">
              <a:buNone/>
              <a:defRPr sz="1400">
                <a:solidFill>
                  <a:srgbClr val="000000"/>
                </a:solidFill>
              </a:defRPr>
            </a:lvl2pPr>
            <a:lvl3pPr marL="914400" indent="0">
              <a:buNone/>
              <a:defRPr sz="1400">
                <a:solidFill>
                  <a:srgbClr val="000000"/>
                </a:solidFill>
              </a:defRPr>
            </a:lvl3pPr>
            <a:lvl4pPr marL="1371600" indent="0">
              <a:buNone/>
              <a:defRPr sz="1400">
                <a:solidFill>
                  <a:srgbClr val="000000"/>
                </a:solidFill>
              </a:defRPr>
            </a:lvl4pPr>
            <a:lvl5pPr marL="1828800" indent="0">
              <a:buNone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DD942AD-C424-7CE0-7B0D-B50DF65F33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2742" y="93230"/>
            <a:ext cx="2226063" cy="82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8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чало нового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4">
            <a:extLst>
              <a:ext uri="{FF2B5EF4-FFF2-40B4-BE49-F238E27FC236}">
                <a16:creationId xmlns:a16="http://schemas.microsoft.com/office/drawing/2014/main" xmlns="" id="{68DBB5B4-50CD-1B4B-8975-3DEEE9D085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99" t="8615" r="33866" b="8615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1" name="Рисунок 1">
            <a:extLst>
              <a:ext uri="{FF2B5EF4-FFF2-40B4-BE49-F238E27FC236}">
                <a16:creationId xmlns:a16="http://schemas.microsoft.com/office/drawing/2014/main" xmlns="" id="{B21E28F3-63B0-F946-83F8-40141C88A2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772176">
            <a:off x="4133233" y="242330"/>
            <a:ext cx="12478979" cy="77498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C7D33B-D79A-4D27-9A63-115EBBA5C56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264514"/>
            <a:ext cx="6101721" cy="2852737"/>
          </a:xfrm>
        </p:spPr>
        <p:txBody>
          <a:bodyPr anchor="t">
            <a:normAutofit/>
          </a:bodyPr>
          <a:lstStyle>
            <a:lvl1pPr algn="l">
              <a:defRPr sz="2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A8590D6-A175-4CC3-AA1C-C2F78C4BE943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5099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BE3871F9-012E-4CA1-B5B3-003F9F793B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4" y="1323975"/>
            <a:ext cx="10525125" cy="4895850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9B7282BB-B59B-48E2-AF8B-BEEF0562D3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5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 userDrawn="1">
          <p15:clr>
            <a:srgbClr val="FBAE40"/>
          </p15:clr>
        </p15:guide>
        <p15:guide id="2" pos="597" userDrawn="1">
          <p15:clr>
            <a:srgbClr val="FBAE40"/>
          </p15:clr>
        </p15:guide>
        <p15:guide id="3" pos="27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9" name="Скругленный прямоугольник 33">
            <a:extLst>
              <a:ext uri="{FF2B5EF4-FFF2-40B4-BE49-F238E27FC236}">
                <a16:creationId xmlns:a16="http://schemas.microsoft.com/office/drawing/2014/main" xmlns="" id="{35180EAC-A932-4C50-B8BA-977FAADB65D5}"/>
              </a:ext>
            </a:extLst>
          </p:cNvPr>
          <p:cNvSpPr/>
          <p:nvPr userDrawn="1"/>
        </p:nvSpPr>
        <p:spPr>
          <a:xfrm>
            <a:off x="442913" y="1796869"/>
            <a:ext cx="11053762" cy="3114371"/>
          </a:xfrm>
          <a:prstGeom prst="roundRect">
            <a:avLst/>
          </a:prstGeom>
          <a:solidFill>
            <a:srgbClr val="ECF3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7" rIns="68574" bIns="34287" rtlCol="0" anchor="ctr"/>
          <a:lstStyle/>
          <a:p>
            <a:pPr algn="ctr" defTabSz="685751">
              <a:defRPr/>
            </a:pPr>
            <a:endParaRPr lang="ru-RU" sz="1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C18E83-D808-4986-B996-5910CFDB1DE9}"/>
              </a:ext>
            </a:extLst>
          </p:cNvPr>
          <p:cNvSpPr txBox="1"/>
          <p:nvPr userDrawn="1"/>
        </p:nvSpPr>
        <p:spPr>
          <a:xfrm>
            <a:off x="700671" y="1690507"/>
            <a:ext cx="494134" cy="3199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9900" dirty="0">
                <a:solidFill>
                  <a:srgbClr val="1890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9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18BC87-99F1-4630-A112-B5116EB38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9600" y="2227541"/>
            <a:ext cx="9029700" cy="2253025"/>
          </a:xfrm>
        </p:spPr>
        <p:txBody>
          <a:bodyPr/>
          <a:lstStyle>
            <a:lvl1pPr marL="0" indent="0">
              <a:buNone/>
              <a:defRPr b="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4C51396B-EE1F-4000-A317-FA1287DCFF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11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23" name="Скругленный прямоугольник 62">
            <a:extLst>
              <a:ext uri="{FF2B5EF4-FFF2-40B4-BE49-F238E27FC236}">
                <a16:creationId xmlns:a16="http://schemas.microsoft.com/office/drawing/2014/main" xmlns="" id="{6F88CC8F-CF2E-4730-9A5B-0B168CF040FD}"/>
              </a:ext>
            </a:extLst>
          </p:cNvPr>
          <p:cNvSpPr/>
          <p:nvPr/>
        </p:nvSpPr>
        <p:spPr>
          <a:xfrm>
            <a:off x="9499600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62">
            <a:extLst>
              <a:ext uri="{FF2B5EF4-FFF2-40B4-BE49-F238E27FC236}">
                <a16:creationId xmlns:a16="http://schemas.microsoft.com/office/drawing/2014/main" xmlns="" id="{96407B50-B7EF-468E-B043-31B1E8188E02}"/>
              </a:ext>
            </a:extLst>
          </p:cNvPr>
          <p:cNvSpPr/>
          <p:nvPr userDrawn="1"/>
        </p:nvSpPr>
        <p:spPr>
          <a:xfrm>
            <a:off x="7235429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62">
            <a:extLst>
              <a:ext uri="{FF2B5EF4-FFF2-40B4-BE49-F238E27FC236}">
                <a16:creationId xmlns:a16="http://schemas.microsoft.com/office/drawing/2014/main" xmlns="" id="{FAAE2D12-3A60-49FA-9D17-4F3A5DEF32A9}"/>
              </a:ext>
            </a:extLst>
          </p:cNvPr>
          <p:cNvSpPr/>
          <p:nvPr userDrawn="1"/>
        </p:nvSpPr>
        <p:spPr>
          <a:xfrm>
            <a:off x="4971257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7" name="Скругленный прямоугольник 62">
            <a:extLst>
              <a:ext uri="{FF2B5EF4-FFF2-40B4-BE49-F238E27FC236}">
                <a16:creationId xmlns:a16="http://schemas.microsoft.com/office/drawing/2014/main" xmlns="" id="{D20BBF88-8173-483F-9B6F-4F84C3851A84}"/>
              </a:ext>
            </a:extLst>
          </p:cNvPr>
          <p:cNvSpPr/>
          <p:nvPr userDrawn="1"/>
        </p:nvSpPr>
        <p:spPr>
          <a:xfrm>
            <a:off x="2707085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62">
            <a:extLst>
              <a:ext uri="{FF2B5EF4-FFF2-40B4-BE49-F238E27FC236}">
                <a16:creationId xmlns:a16="http://schemas.microsoft.com/office/drawing/2014/main" xmlns="" id="{554D74F5-843B-4172-B410-43CCC36E5AD3}"/>
              </a:ext>
            </a:extLst>
          </p:cNvPr>
          <p:cNvSpPr/>
          <p:nvPr userDrawn="1"/>
        </p:nvSpPr>
        <p:spPr>
          <a:xfrm>
            <a:off x="442913" y="1872152"/>
            <a:ext cx="2009775" cy="3113695"/>
          </a:xfrm>
          <a:prstGeom prst="roundRect">
            <a:avLst/>
          </a:prstGeom>
          <a:solidFill>
            <a:srgbClr val="ECF3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533" tIns="53767" rIns="107533" bIns="53767" rtlCol="0" anchor="ctr"/>
          <a:lstStyle>
            <a:defPPr>
              <a:defRPr lang="ru-RU"/>
            </a:defPPr>
            <a:lvl1pPr marL="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7667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5334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13002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50669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8336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26003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63670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01338" algn="l" defTabSz="1075334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1075A0"/>
              </a:solidFill>
              <a:latin typeface="Arial" panose="020B0604020202020204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21A80-39A6-4E2F-AA2D-B1CEE8E54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3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xmlns="" id="{908C485A-9681-448A-81BE-B6CA264228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97584" y="2057399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xmlns="" id="{1A886CF5-5BF2-4036-93F4-DE5E09696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61756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xmlns="" id="{95967238-8323-4F8D-ACA2-0762369D11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25928" y="2057398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FF611DAC-2430-4D7B-88D5-B0E41282A5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90099" y="2057397"/>
            <a:ext cx="1628775" cy="447675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xmlns="" id="{5FCFE675-B460-4BFA-97EA-2ADD07C8DC7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413" y="2728417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xmlns="" id="{2A1AC4B5-EA60-4888-B12B-34E863943D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7584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859520D-EAC4-4A05-AB8F-9B59E5A6B9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61755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C423D06D-85F7-4DA5-9EB0-ACD94C8B99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2592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xmlns="" id="{B0BA10D8-09A3-40E5-9067-9E2AE1B406C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690098" y="2728420"/>
            <a:ext cx="1628775" cy="90060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2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xmlns="" id="{DD9F7850-CCAC-4F0E-BECD-95A4BBF8BD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341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62538C65-07C8-4071-AB10-C6BBD364718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897583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xmlns="" id="{5F019A42-02C8-48FA-A8A5-163591CD66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61754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xmlns="" id="{7E61C812-8A13-487B-8CDC-BD4804088A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42592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4A9EFE13-9362-49EE-80D4-0155E4523E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690098" y="3775069"/>
            <a:ext cx="1628775" cy="900605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0000"/>
                </a:solidFill>
              </a:defRPr>
            </a:lvl1pPr>
            <a:lvl2pPr>
              <a:defRPr sz="1400">
                <a:solidFill>
                  <a:srgbClr val="000000"/>
                </a:solidFill>
              </a:defRPr>
            </a:lvl2pPr>
            <a:lvl3pPr>
              <a:defRPr sz="1200">
                <a:solidFill>
                  <a:srgbClr val="000000"/>
                </a:solidFill>
              </a:defRPr>
            </a:lvl3pPr>
            <a:lvl4pPr>
              <a:defRPr sz="1100">
                <a:solidFill>
                  <a:srgbClr val="000000"/>
                </a:solidFill>
              </a:defRPr>
            </a:lvl4pPr>
            <a:lvl5pPr>
              <a:defRPr sz="1100"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xmlns="" id="{BD23FBFB-9113-455B-8ABB-EF8D168BFB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00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атовка для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xmlns="" id="{3FAE977E-2FF3-4512-BCA2-1CAA8FE9E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34499" y="6412657"/>
            <a:ext cx="2743200" cy="365125"/>
          </a:xfrm>
        </p:spPr>
        <p:txBody>
          <a:bodyPr/>
          <a:lstStyle>
            <a:lvl1pPr>
              <a:defRPr sz="1100" b="1">
                <a:solidFill>
                  <a:schemeClr val="tx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xmlns="" id="{A7A082F6-503B-4FB5-A900-940BD170DB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2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1" name="Text Placeholder 3">
            <a:extLst>
              <a:ext uri="{FF2B5EF4-FFF2-40B4-BE49-F238E27FC236}">
                <a16:creationId xmlns:a16="http://schemas.microsoft.com/office/drawing/2014/main" xmlns="" id="{08D1330B-9FF2-46F8-80AE-9F1F4E70A0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3862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2" name="Text Placeholder 4">
            <a:extLst>
              <a:ext uri="{FF2B5EF4-FFF2-40B4-BE49-F238E27FC236}">
                <a16:creationId xmlns:a16="http://schemas.microsoft.com/office/drawing/2014/main" xmlns="" id="{A199F748-32C1-47C2-B3DB-B8321A5DB4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862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xmlns="" id="{9C3AAEB8-FB9E-4737-BDBD-C862CE73A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3862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xmlns="" id="{785C6524-B27D-4A08-A6B4-8FD379ADB4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3862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xmlns="" id="{811257B2-DBA9-48FF-A342-775EB85CA7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9275" y="155364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6" name="Text Placeholder 8">
            <a:extLst>
              <a:ext uri="{FF2B5EF4-FFF2-40B4-BE49-F238E27FC236}">
                <a16:creationId xmlns:a16="http://schemas.microsoft.com/office/drawing/2014/main" xmlns="" id="{716FF647-A8D5-44E5-8D32-A9DDE22E004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69275" y="263872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7" name="Text Placeholder 9">
            <a:extLst>
              <a:ext uri="{FF2B5EF4-FFF2-40B4-BE49-F238E27FC236}">
                <a16:creationId xmlns:a16="http://schemas.microsoft.com/office/drawing/2014/main" xmlns="" id="{E06A50D8-BB2C-4E39-93E7-AB1EABA054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169275" y="372380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8" name="Text Placeholder 10">
            <a:extLst>
              <a:ext uri="{FF2B5EF4-FFF2-40B4-BE49-F238E27FC236}">
                <a16:creationId xmlns:a16="http://schemas.microsoft.com/office/drawing/2014/main" xmlns="" id="{03674729-5801-45C4-ACFD-1E02FFFF53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169275" y="480888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99" name="Text Placeholder 11">
            <a:extLst>
              <a:ext uri="{FF2B5EF4-FFF2-40B4-BE49-F238E27FC236}">
                <a16:creationId xmlns:a16="http://schemas.microsoft.com/office/drawing/2014/main" xmlns="" id="{3BC505A5-D834-45EE-9377-6C275D617A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69275" y="5893966"/>
            <a:ext cx="3327400" cy="895350"/>
          </a:xfrm>
        </p:spPr>
        <p:txBody>
          <a:bodyPr>
            <a:normAutofit/>
          </a:bodyPr>
          <a:lstStyle>
            <a:lvl1pPr marL="171450" indent="-171450"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0" name="Text Placeholder 12">
            <a:extLst>
              <a:ext uri="{FF2B5EF4-FFF2-40B4-BE49-F238E27FC236}">
                <a16:creationId xmlns:a16="http://schemas.microsoft.com/office/drawing/2014/main" xmlns="" id="{EF547303-AB38-4EAA-9439-C969E5A1F8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07975" y="155364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Text Placeholder 13">
            <a:extLst>
              <a:ext uri="{FF2B5EF4-FFF2-40B4-BE49-F238E27FC236}">
                <a16:creationId xmlns:a16="http://schemas.microsoft.com/office/drawing/2014/main" xmlns="" id="{62EB12FC-EC72-4412-A59C-4D75E9C3459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7975" y="263872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2" name="Text Placeholder 14">
            <a:extLst>
              <a:ext uri="{FF2B5EF4-FFF2-40B4-BE49-F238E27FC236}">
                <a16:creationId xmlns:a16="http://schemas.microsoft.com/office/drawing/2014/main" xmlns="" id="{0D5D2601-D66B-4E48-A775-B9305B4CA0B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7975" y="372380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" name="Text Placeholder 15">
            <a:extLst>
              <a:ext uri="{FF2B5EF4-FFF2-40B4-BE49-F238E27FC236}">
                <a16:creationId xmlns:a16="http://schemas.microsoft.com/office/drawing/2014/main" xmlns="" id="{6132E835-F1FC-4D54-9E58-68E6F1804C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07975" y="480888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4" name="Text Placeholder 16">
            <a:extLst>
              <a:ext uri="{FF2B5EF4-FFF2-40B4-BE49-F238E27FC236}">
                <a16:creationId xmlns:a16="http://schemas.microsoft.com/office/drawing/2014/main" xmlns="" id="{28B588DE-9F90-4232-AD3E-AED361F498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07975" y="5893966"/>
            <a:ext cx="3714750" cy="89535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0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FDF5ABC-2F51-4348-936E-5C87AD6348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 t="28115" b="686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xmlns="" id="{C1BAB3E4-8CDB-4F6A-B3E4-6E0AAEA08B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43949" y="6334126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E651BF2-C6BE-42E0-B646-8F3DC2D7D273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xmlns="" id="{74242212-74B6-428E-A4FD-D6259025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35309A1-1DFE-4448-9E97-68A9703F84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7374" y="4114801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endParaRPr lang="ru-RU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26345194-BD72-4106-8639-F2E07A52DCF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4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  <p15:guide id="2" pos="597">
          <p15:clr>
            <a:srgbClr val="FBAE40"/>
          </p15:clr>
        </p15:guide>
        <p15:guide id="3" pos="2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56BED0-189E-4943-8DB6-0A9EF11C7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46982"/>
            <a:ext cx="5157787" cy="8239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E46D484-19A6-4B6B-BDF5-A6692731B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18000"/>
                    </a14:imgEffect>
                  </a14:imgLayer>
                </a14:imgProps>
              </a:ext>
            </a:extLst>
          </a:blip>
          <a:srcRect l="32442"/>
          <a:stretch/>
        </p:blipFill>
        <p:spPr>
          <a:xfrm>
            <a:off x="0" y="5776246"/>
            <a:ext cx="12192000" cy="10817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B947A0-6C39-4DAC-9F4E-F570EAD45F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05050"/>
            <a:ext cx="5157787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71E98F0-0A34-49DA-A1B6-8099465AB7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246982"/>
            <a:ext cx="5183188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28B27D2-411C-4250-86F9-248A70DD2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05050"/>
            <a:ext cx="5183188" cy="3884613"/>
          </a:xfrm>
        </p:spPr>
        <p:txBody>
          <a:bodyPr>
            <a:normAutofit/>
          </a:bodyPr>
          <a:lstStyle>
            <a:lvl1pPr marL="2286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1pPr>
            <a:lvl2pPr marL="6858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9C537432-E2EF-4BF1-90A7-32FD5153EA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35ACA335-37F7-42C7-872A-92C3D7072F8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DC7F13-FC8B-4B9A-A91F-FCEC132DED60}"/>
              </a:ext>
            </a:extLst>
          </p:cNvPr>
          <p:cNvSpPr/>
          <p:nvPr userDrawn="1"/>
        </p:nvSpPr>
        <p:spPr>
          <a:xfrm>
            <a:off x="0" y="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tabLst>
                <a:tab pos="1885950" algn="l"/>
              </a:tabLst>
            </a:pPr>
            <a:endParaRPr lang="ru-RU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xmlns="" id="{F96892C9-3AB1-475D-812F-6012186E2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025" y="0"/>
            <a:ext cx="10534650" cy="838199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</a:pPr>
            <a:endParaRPr lang="ru-RU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E643017-68A8-4D7A-A149-A31F01702C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8375" y="200439"/>
            <a:ext cx="429076" cy="43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8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0C3A8DB-8D2E-4F36-89EA-DE508D238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3A8A89-8EE1-4F25-BE9D-C81F741D2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6289DB-0BAB-4325-829F-1D846B3E9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CA335-37F7-42C7-872A-92C3D7072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8" r:id="rId5"/>
    <p:sldLayoutId id="2147483660" r:id="rId6"/>
    <p:sldLayoutId id="2147483661" r:id="rId7"/>
    <p:sldLayoutId id="2147483659" r:id="rId8"/>
    <p:sldLayoutId id="2147483653" r:id="rId9"/>
    <p:sldLayoutId id="2147483652" r:id="rId10"/>
    <p:sldLayoutId id="2147483654" r:id="rId11"/>
    <p:sldLayoutId id="214748365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150974-7384-F3D8-8A69-5E843B36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158" y="1830598"/>
            <a:ext cx="5716815" cy="2684716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Деятельность апелляционной комиссии Управления Росреестра по Ленинградской области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5571" y1="73282" x2="25571" y2="73282"/>
                        <a14:foregroundMark x1="75799" y1="51399" x2="75799" y2="51399"/>
                        <a14:foregroundMark x1="56164" y1="87786" x2="56164" y2="87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72" y="1773912"/>
            <a:ext cx="3118479" cy="279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Геодезические ошибки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862" y="1081349"/>
            <a:ext cx="8218976" cy="47615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5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Геодезические ошибки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54" y="1308220"/>
            <a:ext cx="5748497" cy="4961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464" y="948949"/>
            <a:ext cx="3944399" cy="5680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79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ошибки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4" y="1124943"/>
            <a:ext cx="6762125" cy="48035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931" y="1396249"/>
            <a:ext cx="3543744" cy="42609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54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ошибки (координаты</a:t>
            </a:r>
            <a:r>
              <a:rPr lang="ru-RU" dirty="0"/>
              <a:t>)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298" y="1137400"/>
            <a:ext cx="8038104" cy="46986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22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ошибки (координаты)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15" y="1951792"/>
            <a:ext cx="5478414" cy="277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913" y="1951792"/>
            <a:ext cx="5207014" cy="2770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87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ошибки </a:t>
            </a:r>
            <a:r>
              <a:rPr lang="ru-RU" dirty="0" smtClean="0"/>
              <a:t>(графическая часть)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04" y="1186962"/>
            <a:ext cx="3200274" cy="451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839" y="1186961"/>
            <a:ext cx="3200274" cy="451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374" y="1186961"/>
            <a:ext cx="3200274" cy="45104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5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ошибки </a:t>
            </a:r>
            <a:r>
              <a:rPr lang="ru-RU" dirty="0" smtClean="0"/>
              <a:t>(</a:t>
            </a:r>
            <a:r>
              <a:rPr lang="en-US" dirty="0" smtClean="0"/>
              <a:t>xml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9493" y="3874738"/>
            <a:ext cx="4967810" cy="117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r="23885"/>
          <a:stretch/>
        </p:blipFill>
        <p:spPr>
          <a:xfrm>
            <a:off x="6659493" y="2022021"/>
            <a:ext cx="4967810" cy="1178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91" y="1630240"/>
            <a:ext cx="5409617" cy="3775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Общие ошибки (</a:t>
            </a:r>
            <a:r>
              <a:rPr lang="en-US" dirty="0"/>
              <a:t>xml</a:t>
            </a:r>
            <a:r>
              <a:rPr lang="ru-RU" dirty="0"/>
              <a:t>)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60" y="3158478"/>
            <a:ext cx="5104365" cy="2197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310" y="3158479"/>
            <a:ext cx="5104365" cy="2197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6630" y="1421866"/>
            <a:ext cx="6585439" cy="115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1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Иные ошибки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6" y="1275011"/>
            <a:ext cx="11373227" cy="44123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69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Иные ошибки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700" y="1604229"/>
            <a:ext cx="9389300" cy="36008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6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апелляционной комиссии </a:t>
            </a:r>
            <a:r>
              <a:rPr lang="ru-RU" dirty="0" smtClean="0"/>
              <a:t>Управления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72861" y="1219822"/>
            <a:ext cx="5720392" cy="5008451"/>
          </a:xfrm>
        </p:spPr>
        <p:txBody>
          <a:bodyPr>
            <a:noAutofit/>
          </a:bodyPr>
          <a:lstStyle/>
          <a:p>
            <a:pPr algn="ctr"/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 </a:t>
            </a:r>
            <a:r>
              <a:rPr lang="ru-RU" sz="1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2017 года в Управлении Росреестра по Ленинградской области осуществляет свою деятельность апелляционная комиссия, созданная при органе регистрации прав, по обжалованию решений о приостановлении государственного кадастрового или государственного кадастрового учета и государственной регистрации прав</a:t>
            </a:r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ru-RU" sz="1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Апелляционная комиссия руководствуется в своей деятельности, в </a:t>
            </a:r>
            <a:r>
              <a:rPr lang="ru-RU" sz="1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том </a:t>
            </a:r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числе Положением </a:t>
            </a:r>
            <a:r>
              <a:rPr lang="ru-RU" sz="1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 порядке формирования и работы апелляционной комиссии, созданной при органе регистрации </a:t>
            </a:r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прав, </a:t>
            </a:r>
            <a:r>
              <a:rPr lang="ru-RU" sz="1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утвержденным приказом Росреестра от 08.10.2020 </a:t>
            </a:r>
            <a:r>
              <a:rPr lang="ru-RU" sz="19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№ П/0377.</a:t>
            </a:r>
            <a:endParaRPr lang="ru-RU" sz="1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61" y="1903873"/>
            <a:ext cx="4504114" cy="300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13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65" y="2014527"/>
            <a:ext cx="7181635" cy="33794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Обращаем </a:t>
            </a:r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внимание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 </a:t>
            </a:r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необходимость технически правильного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оформления межевых и технических планов </a:t>
            </a:r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соответствии с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требованиями законодательства, </a:t>
            </a:r>
            <a:r>
              <a:rPr lang="ru-RU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том числе требованиями к геодезической </a:t>
            </a:r>
            <a:r>
              <a:rPr lang="ru-RU" sz="28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основе.</a:t>
            </a:r>
            <a:endParaRPr lang="ru-RU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0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D14B3-CA85-455E-9D2E-CE62CE57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0" y="2195137"/>
            <a:ext cx="7482473" cy="2116982"/>
          </a:xfrm>
        </p:spPr>
        <p:txBody>
          <a:bodyPr>
            <a:normAutofit/>
          </a:bodyPr>
          <a:lstStyle/>
          <a:p>
            <a:pPr algn="ctr"/>
            <a:r>
              <a:rPr lang="ru-RU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  <a:br>
              <a:rPr lang="ru-RU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6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3F17182-15D7-EEAF-2908-17EDDA3CC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00" y="214749"/>
            <a:ext cx="1935775" cy="7140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" y="5149516"/>
            <a:ext cx="6838245" cy="15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5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апелляционной комиссии Управления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54383" y="2100352"/>
            <a:ext cx="5542292" cy="313588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Апелляционная комиссия является постоянно действующим коллегиальным органом по рассмотрению заявлений об обжаловании решений о приостановлении, созданным при Федеральной службе государственной регистрации, кадастра и картографии, ее территориальных органах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соответствующих субъектах Российской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Федерации (п. 2 Положения).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487" y="1423359"/>
            <a:ext cx="4104736" cy="4104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84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27716800"/>
              </p:ext>
            </p:extLst>
          </p:nvPr>
        </p:nvGraphicFramePr>
        <p:xfrm>
          <a:off x="2202762" y="976222"/>
          <a:ext cx="7985035" cy="535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апелляционной комиссии Управления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31204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0778438"/>
              </p:ext>
            </p:extLst>
          </p:nvPr>
        </p:nvGraphicFramePr>
        <p:xfrm>
          <a:off x="1571308" y="934453"/>
          <a:ext cx="9122359" cy="535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62025" y="0"/>
            <a:ext cx="11229975" cy="838199"/>
          </a:xfrm>
        </p:spPr>
        <p:txBody>
          <a:bodyPr>
            <a:normAutofit/>
          </a:bodyPr>
          <a:lstStyle/>
          <a:p>
            <a:r>
              <a:rPr lang="ru-RU" sz="2200" dirty="0"/>
              <a:t>Результаты рассмотрения заявлений апелляционной </a:t>
            </a:r>
            <a:r>
              <a:rPr lang="ru-RU" sz="2200" dirty="0" smtClean="0"/>
              <a:t>комиссией Управления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71968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апелляционной комиссии Управления</a:t>
            </a: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1"/>
          </p:nvPr>
        </p:nvSpPr>
        <p:spPr>
          <a:xfrm>
            <a:off x="962025" y="1559046"/>
            <a:ext cx="5623644" cy="354499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Согласно п.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39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Положения апелляционная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комиссия принимает решение об отклонении заявления об обжаловании решения о приостановлении в случае, если принятие решения о приостановлении признано апелляционной комиссией обоснованным (соответствующим основаниям, предусмотренным 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ст. </a:t>
            </a:r>
            <a:r>
              <a:rPr lang="ru-RU" sz="2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26 Закона о регистрации, в том числе не отраженным в уведомлении о приостановлении</a:t>
            </a:r>
            <a:r>
              <a:rPr lang="ru-RU" sz="2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).</a:t>
            </a:r>
            <a:endParaRPr lang="ru-RU" sz="2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220" y="1830547"/>
            <a:ext cx="4504114" cy="300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89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Геодезические ошибки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658928" y="1341228"/>
            <a:ext cx="5837747" cy="467138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Физические и юридические лица, выполняющие геодезические работы, обязаны выполнять их с использованием прошедших в установленном порядке поверку средств геодезических измерений, а также в соответствии с аттестованными с учетом требований законодательства об обеспечении единства измерений методиками (методами) измерений и установленными требованиями к выполнению геодезических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работ (ч. 6 ст.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5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Федерального закона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от 30.12.2015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№ 431-ФЗ «О </a:t>
            </a:r>
            <a:r>
              <a:rPr lang="ru-RU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геодезии, картографии и пространственных данных и о внесении изменений в отдельные законодательные акты Российской </a:t>
            </a:r>
            <a:r>
              <a:rPr lang="ru-RU" sz="2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Федерации»)</a:t>
            </a:r>
            <a:endParaRPr lang="ru-RU" sz="2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6" y="1597951"/>
            <a:ext cx="3769611" cy="399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Геодезические ошибки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486" y="908537"/>
            <a:ext cx="6379727" cy="5207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5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Геодезические ошибки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890" y="1195804"/>
            <a:ext cx="9556920" cy="45217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61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8CFF"/>
      </a:dk2>
      <a:lt2>
        <a:srgbClr val="ECF3FA"/>
      </a:lt2>
      <a:accent1>
        <a:srgbClr val="008CFF"/>
      </a:accent1>
      <a:accent2>
        <a:srgbClr val="4FA730"/>
      </a:accent2>
      <a:accent3>
        <a:srgbClr val="E1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rosreestr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1057</Words>
  <Application>Microsoft Office PowerPoint</Application>
  <PresentationFormat>Широкоэкранный</PresentationFormat>
  <Paragraphs>87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 Symbol</vt:lpstr>
      <vt:lpstr>Wingdings</vt:lpstr>
      <vt:lpstr>Office Theme</vt:lpstr>
      <vt:lpstr>Деятельность апелляционной комиссии Управления Росреестра по Ленинградской области</vt:lpstr>
      <vt:lpstr>Деятельность апелляционной комиссии Управления</vt:lpstr>
      <vt:lpstr>Деятельность апелляционной комиссии Управления</vt:lpstr>
      <vt:lpstr>Деятельность апелляционной комиссии Управления</vt:lpstr>
      <vt:lpstr>Результаты рассмотрения заявлений апелляционной комиссией Управления</vt:lpstr>
      <vt:lpstr>Деятельность апелляционной комиссии Управления</vt:lpstr>
      <vt:lpstr>Геодезические ошибки</vt:lpstr>
      <vt:lpstr>Геодезические ошибки</vt:lpstr>
      <vt:lpstr>Геодезические ошибки</vt:lpstr>
      <vt:lpstr>Геодезические ошибки</vt:lpstr>
      <vt:lpstr>Геодезические ошибки</vt:lpstr>
      <vt:lpstr>Общие ошибки</vt:lpstr>
      <vt:lpstr>Общие ошибки (координаты) </vt:lpstr>
      <vt:lpstr>Общие ошибки (координаты) </vt:lpstr>
      <vt:lpstr>Общие ошибки (графическая часть) </vt:lpstr>
      <vt:lpstr>Общие ошибки (xml) </vt:lpstr>
      <vt:lpstr>Общие ошибки (xml) </vt:lpstr>
      <vt:lpstr>Иные ошибки</vt:lpstr>
      <vt:lpstr>Иные ошибки</vt:lpstr>
      <vt:lpstr>Обращаем внимание на необходимость технически правильного оформления межевых и технических планов в соответствии с требованиями законодательства, в том числе требованиями к геодезической основе.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Супрун Дарья Сергеевна</dc:creator>
  <cp:lastModifiedBy>Тимур Евгеньевич Дегай</cp:lastModifiedBy>
  <cp:revision>185</cp:revision>
  <cp:lastPrinted>2022-09-21T16:20:45Z</cp:lastPrinted>
  <dcterms:created xsi:type="dcterms:W3CDTF">2022-02-04T13:37:44Z</dcterms:created>
  <dcterms:modified xsi:type="dcterms:W3CDTF">2022-09-22T06:48:54Z</dcterms:modified>
</cp:coreProperties>
</file>