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260" r:id="rId1"/>
    <p:sldMasterId id="2147484280" r:id="rId2"/>
  </p:sldMasterIdLst>
  <p:notesMasterIdLst>
    <p:notesMasterId r:id="rId13"/>
  </p:notesMasterIdLst>
  <p:handoutMasterIdLst>
    <p:handoutMasterId r:id="rId14"/>
  </p:handoutMasterIdLst>
  <p:sldIdLst>
    <p:sldId id="2141411318" r:id="rId3"/>
    <p:sldId id="2141411348" r:id="rId4"/>
    <p:sldId id="2141411382" r:id="rId5"/>
    <p:sldId id="2141411383" r:id="rId6"/>
    <p:sldId id="2141411384" r:id="rId7"/>
    <p:sldId id="2141411385" r:id="rId8"/>
    <p:sldId id="2141411387" r:id="rId9"/>
    <p:sldId id="2141411388" r:id="rId10"/>
    <p:sldId id="2141411389" r:id="rId11"/>
    <p:sldId id="2141411334" r:id="rId12"/>
  </p:sldIdLst>
  <p:sldSz cx="9144000" cy="5143500" type="screen16x9"/>
  <p:notesSz cx="8686800" cy="4691063"/>
  <p:defaultTextStyle>
    <a:defPPr>
      <a:defRPr lang="ru-RU"/>
    </a:defPPr>
    <a:lvl1pPr marL="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17463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349261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523892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698523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873154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04778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22241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139704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2" orient="horz" pos="622" userDrawn="1">
          <p15:clr>
            <a:srgbClr val="A4A3A4"/>
          </p15:clr>
        </p15:guide>
        <p15:guide id="14" orient="horz" pos="2459" userDrawn="1">
          <p15:clr>
            <a:srgbClr val="A4A3A4"/>
          </p15:clr>
        </p15:guide>
        <p15:guide id="15" orient="horz" pos="3140" userDrawn="1">
          <p15:clr>
            <a:srgbClr val="A4A3A4"/>
          </p15:clr>
        </p15:guide>
        <p15:guide id="16" pos="2767" userDrawn="1">
          <p15:clr>
            <a:srgbClr val="A4A3A4"/>
          </p15:clr>
        </p15:guide>
        <p15:guide id="17" pos="136" userDrawn="1">
          <p15:clr>
            <a:srgbClr val="A4A3A4"/>
          </p15:clr>
        </p15:guide>
        <p15:guide id="18" orient="horz" pos="826" userDrawn="1">
          <p15:clr>
            <a:srgbClr val="A4A3A4"/>
          </p15:clr>
        </p15:guide>
        <p15:guide id="19" orient="horz" pos="1121" userDrawn="1">
          <p15:clr>
            <a:srgbClr val="A4A3A4"/>
          </p15:clr>
        </p15:guide>
        <p15:guide id="20" orient="horz" pos="1393" userDrawn="1">
          <p15:clr>
            <a:srgbClr val="A4A3A4"/>
          </p15:clr>
        </p15:guide>
        <p15:guide id="21" orient="horz" pos="1665" userDrawn="1">
          <p15:clr>
            <a:srgbClr val="A4A3A4"/>
          </p15:clr>
        </p15:guide>
        <p15:guide id="22" orient="horz" pos="1938" userDrawn="1">
          <p15:clr>
            <a:srgbClr val="A4A3A4"/>
          </p15:clr>
        </p15:guide>
        <p15:guide id="23" orient="horz" pos="2187" userDrawn="1">
          <p15:clr>
            <a:srgbClr val="A4A3A4"/>
          </p15:clr>
        </p15:guide>
        <p15:guide id="24" orient="horz" pos="2709" userDrawn="1">
          <p15:clr>
            <a:srgbClr val="A4A3A4"/>
          </p15:clr>
        </p15:guide>
        <p15:guide id="25" orient="horz" pos="2981" userDrawn="1">
          <p15:clr>
            <a:srgbClr val="A4A3A4"/>
          </p15:clr>
        </p15:guide>
        <p15:guide id="26" pos="30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1890FB"/>
    <a:srgbClr val="00B102"/>
    <a:srgbClr val="000000"/>
    <a:srgbClr val="17A15F"/>
    <a:srgbClr val="41D953"/>
    <a:srgbClr val="59D149"/>
    <a:srgbClr val="68BC5D"/>
    <a:srgbClr val="407EBE"/>
    <a:srgbClr val="307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00" autoAdjust="0"/>
    <p:restoredTop sz="96400" autoAdjust="0"/>
  </p:normalViewPr>
  <p:slideViewPr>
    <p:cSldViewPr snapToGrid="0">
      <p:cViewPr varScale="1">
        <p:scale>
          <a:sx n="154" d="100"/>
          <a:sy n="154" d="100"/>
        </p:scale>
        <p:origin x="234" y="108"/>
      </p:cViewPr>
      <p:guideLst>
        <p:guide orient="horz" pos="622"/>
        <p:guide orient="horz" pos="2459"/>
        <p:guide orient="horz" pos="3140"/>
        <p:guide pos="2767"/>
        <p:guide pos="136"/>
        <p:guide orient="horz" pos="826"/>
        <p:guide orient="horz" pos="1121"/>
        <p:guide orient="horz" pos="1393"/>
        <p:guide orient="horz" pos="1665"/>
        <p:guide orient="horz" pos="1938"/>
        <p:guide orient="horz" pos="2187"/>
        <p:guide orient="horz" pos="2709"/>
        <p:guide orient="horz" pos="2981"/>
        <p:guide pos="30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764142" cy="235209"/>
          </a:xfrm>
          <a:prstGeom prst="rect">
            <a:avLst/>
          </a:prstGeom>
        </p:spPr>
        <p:txBody>
          <a:bodyPr vert="horz" lIns="80446" tIns="40222" rIns="80446" bIns="40222" rtlCol="0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919887" y="4"/>
            <a:ext cx="3765529" cy="235209"/>
          </a:xfrm>
          <a:prstGeom prst="rect">
            <a:avLst/>
          </a:prstGeom>
        </p:spPr>
        <p:txBody>
          <a:bodyPr vert="horz" lIns="80446" tIns="40222" rIns="80446" bIns="40222" rtlCol="0"/>
          <a:lstStyle>
            <a:lvl1pPr algn="r">
              <a:defRPr sz="1000"/>
            </a:lvl1pPr>
          </a:lstStyle>
          <a:p>
            <a:fld id="{B14BF506-F78A-4E1F-A9DE-6AC03BB48BAE}" type="datetimeFigureOut">
              <a:rPr lang="ru-RU" smtClean="0"/>
              <a:t>12.09.2022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4455854"/>
            <a:ext cx="3764142" cy="235209"/>
          </a:xfrm>
          <a:prstGeom prst="rect">
            <a:avLst/>
          </a:prstGeom>
        </p:spPr>
        <p:txBody>
          <a:bodyPr vert="horz" lIns="80446" tIns="40222" rIns="80446" bIns="40222" rtlCol="0" anchor="b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919887" y="4455854"/>
            <a:ext cx="3765529" cy="235209"/>
          </a:xfrm>
          <a:prstGeom prst="rect">
            <a:avLst/>
          </a:prstGeom>
        </p:spPr>
        <p:txBody>
          <a:bodyPr vert="horz" lIns="80446" tIns="40222" rIns="80446" bIns="40222" rtlCol="0" anchor="b"/>
          <a:lstStyle>
            <a:lvl1pPr algn="r">
              <a:defRPr sz="1000"/>
            </a:lvl1pPr>
          </a:lstStyle>
          <a:p>
            <a:fld id="{3B91BF07-7441-4B8C-B3B5-D7726D37A1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2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764463" cy="235080"/>
          </a:xfrm>
          <a:prstGeom prst="rect">
            <a:avLst/>
          </a:prstGeom>
        </p:spPr>
        <p:txBody>
          <a:bodyPr vert="horz" lIns="42886" tIns="21443" rIns="42886" bIns="21443" rtlCol="0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920282" y="0"/>
            <a:ext cx="3764463" cy="235080"/>
          </a:xfrm>
          <a:prstGeom prst="rect">
            <a:avLst/>
          </a:prstGeom>
        </p:spPr>
        <p:txBody>
          <a:bodyPr vert="horz" lIns="42886" tIns="21443" rIns="42886" bIns="21443" rtlCol="0"/>
          <a:lstStyle>
            <a:lvl1pPr algn="r">
              <a:defRPr sz="500"/>
            </a:lvl1pPr>
          </a:lstStyle>
          <a:p>
            <a:fld id="{D63B7CCF-0311-44C0-B04E-3BEADBC90B6F}" type="datetimeFigureOut">
              <a:rPr lang="ru-RU" smtClean="0"/>
              <a:t>12.09.2022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585788"/>
            <a:ext cx="2817812" cy="1584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2886" tIns="21443" rIns="42886" bIns="2144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68408" y="2257299"/>
            <a:ext cx="6949989" cy="1847716"/>
          </a:xfrm>
          <a:prstGeom prst="rect">
            <a:avLst/>
          </a:prstGeom>
        </p:spPr>
        <p:txBody>
          <a:bodyPr vert="horz" lIns="42886" tIns="21443" rIns="42886" bIns="2144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4455986"/>
            <a:ext cx="3764463" cy="235080"/>
          </a:xfrm>
          <a:prstGeom prst="rect">
            <a:avLst/>
          </a:prstGeom>
        </p:spPr>
        <p:txBody>
          <a:bodyPr vert="horz" lIns="42886" tIns="21443" rIns="42886" bIns="21443" rtlCol="0" anchor="b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920282" y="4455986"/>
            <a:ext cx="3764463" cy="235080"/>
          </a:xfrm>
          <a:prstGeom prst="rect">
            <a:avLst/>
          </a:prstGeom>
        </p:spPr>
        <p:txBody>
          <a:bodyPr vert="horz" lIns="42886" tIns="21443" rIns="42886" bIns="21443" rtlCol="0" anchor="b"/>
          <a:lstStyle>
            <a:lvl1pPr algn="r">
              <a:defRPr sz="500"/>
            </a:lvl1pPr>
          </a:lstStyle>
          <a:p>
            <a:fld id="{848594CB-4B43-4AC5-AEFA-8E4D634FEB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1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74630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49261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23892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698523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873154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4778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2241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9704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532A2-DA06-744D-9B20-9C50BFCC355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82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532A2-DA06-744D-9B20-9C50BFCC355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27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532A2-DA06-744D-9B20-9C50BFCC355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7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532A2-DA06-744D-9B20-9C50BFCC355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357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532A2-DA06-744D-9B20-9C50BFCC355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813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532A2-DA06-744D-9B20-9C50BFCC355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12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532A2-DA06-744D-9B20-9C50BFCC355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971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532A2-DA06-744D-9B20-9C50BFCC355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58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32F8EDCF-3979-41F7-BD55-BB5BBB9BB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0" y="0"/>
            <a:ext cx="9140300" cy="51435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600ECAF2-0587-4773-A8C1-4D6880FB4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62367">
            <a:off x="3553546" y="-280268"/>
            <a:ext cx="9177446" cy="5704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89" y="1503227"/>
            <a:ext cx="4287611" cy="1611986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89" y="4027885"/>
            <a:ext cx="4287611" cy="292895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284388" y="4474368"/>
            <a:ext cx="4287611" cy="292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388" y="4487466"/>
            <a:ext cx="4287613" cy="363141"/>
          </a:xfrm>
        </p:spPr>
        <p:txBody>
          <a:bodyPr anchor="ctr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  <a:lvl2pPr marL="342900" indent="0">
              <a:buNone/>
              <a:defRPr sz="1050">
                <a:solidFill>
                  <a:srgbClr val="000000"/>
                </a:solidFill>
              </a:defRPr>
            </a:lvl2pPr>
            <a:lvl3pPr marL="685800" indent="0">
              <a:buNone/>
              <a:defRPr sz="1050">
                <a:solidFill>
                  <a:srgbClr val="000000"/>
                </a:solidFill>
              </a:defRPr>
            </a:lvl3pPr>
            <a:lvl4pPr marL="1028700" indent="0">
              <a:buNone/>
              <a:defRPr sz="1050">
                <a:solidFill>
                  <a:srgbClr val="000000"/>
                </a:solidFill>
              </a:defRPr>
            </a:lvl4pPr>
            <a:lvl5pPr marL="1371600" indent="0">
              <a:buNone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4EF3EC6F-C1C3-4A34-A49E-2140E8798F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9612" y="564357"/>
            <a:ext cx="3810001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0932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5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518" y="992981"/>
            <a:ext cx="7893844" cy="3671888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2pPr>
            <a:lvl3pPr marL="8572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 marL="12001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4pPr>
            <a:lvl5pPr marL="15430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0189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8A57-0D5A-4E1B-A70B-130B2E6E4A7F}" type="datetime1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4BF3-3CCC-724F-86E6-470E5984A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6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5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19124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518" y="992981"/>
            <a:ext cx="7893844" cy="3671888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2pPr>
            <a:lvl3pPr marL="8572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 marL="12001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4pPr>
            <a:lvl5pPr marL="15430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4882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5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518" y="992981"/>
            <a:ext cx="7893844" cy="3671888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2pPr>
            <a:lvl3pPr marL="8572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 marL="12001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4pPr>
            <a:lvl5pPr marL="15430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3759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3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4" r:id="rId2"/>
    <p:sldLayoutId id="2147484278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436E1-75B9-494C-A8E2-2C1DA0749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78" y="1347788"/>
            <a:ext cx="4684164" cy="219443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доклада: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законодательстве 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недвижимости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I полугодия 2022 г.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запланированные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99D8CA-4E5C-4A48-B708-EEEDBA134B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503" y="4458891"/>
            <a:ext cx="4287613" cy="363141"/>
          </a:xfrm>
        </p:spPr>
        <p:txBody>
          <a:bodyPr/>
          <a:lstStyle/>
          <a:p>
            <a:r>
              <a:rPr lang="ru-RU" dirty="0"/>
              <a:t>Август 2022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BCC0FD2-7060-3070-3710-3ED7A02D5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" y="113037"/>
            <a:ext cx="1654175" cy="608543"/>
          </a:xfrm>
          <a:prstGeom prst="rect">
            <a:avLst/>
          </a:prstGeom>
        </p:spPr>
      </p:pic>
      <p:pic>
        <p:nvPicPr>
          <p:cNvPr id="10" name="Graphic 317">
            <a:extLst>
              <a:ext uri="{FF2B5EF4-FFF2-40B4-BE49-F238E27FC236}">
                <a16:creationId xmlns:a16="http://schemas.microsoft.com/office/drawing/2014/main" xmlns="" id="{B1468CE2-69DC-E827-DB72-382268DD4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5608" y="1347788"/>
            <a:ext cx="2194433" cy="2194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2137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814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5A1516F-FE64-B54E-83E2-9C7B3024F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738300" y="-433329"/>
            <a:ext cx="15467152" cy="60101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1606870-0E3C-7846-A1B2-2306E5A8B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9222" y="-1480558"/>
            <a:ext cx="15792802" cy="8953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42C85C-3293-9449-9B43-7FF5A2F6B723}"/>
              </a:ext>
            </a:extLst>
          </p:cNvPr>
          <p:cNvSpPr txBox="1"/>
          <p:nvPr/>
        </p:nvSpPr>
        <p:spPr>
          <a:xfrm>
            <a:off x="6207455" y="1347788"/>
            <a:ext cx="3037522" cy="623248"/>
          </a:xfrm>
          <a:prstGeom prst="rect">
            <a:avLst/>
          </a:prstGeom>
        </p:spPr>
        <p:txBody>
          <a:bodyPr lIns="48981" tIns="24491" rIns="48981" bIns="24491">
            <a:noAutofit/>
          </a:bodyPr>
          <a:lstStyle>
            <a:defPPr>
              <a:defRPr lang="ru-RU"/>
            </a:defPPr>
            <a:lvl1pPr defTabSz="914400">
              <a:defRPr sz="1800" b="1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Спасибо </a:t>
            </a:r>
          </a:p>
          <a:p>
            <a:r>
              <a:rPr lang="ru-RU" sz="2400" dirty="0"/>
              <a:t>за внимание!</a:t>
            </a: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D170A819-9696-433D-ABEF-84B9B00AC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85750"/>
            <a:ext cx="4353846" cy="436492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AFC72D7-AF9F-47BE-AE94-912CC433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D9A8-64C9-C843-AE91-7E56EBF6E8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Graphic 317">
            <a:extLst>
              <a:ext uri="{FF2B5EF4-FFF2-40B4-BE49-F238E27FC236}">
                <a16:creationId xmlns:a16="http://schemas.microsoft.com/office/drawing/2014/main" xmlns="" id="{B6253A55-6511-6E11-C848-BDE96D207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29867" y="1474533"/>
            <a:ext cx="2194433" cy="2194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2137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4E3271A-0A1B-43C6-B31B-6D9FF8586B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05" y="186792"/>
            <a:ext cx="1869622" cy="68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5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9F09F66-1085-4855-8DC5-F9637EFD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41" y="22861"/>
            <a:ext cx="8517309" cy="619124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I</a:t>
            </a:r>
            <a:r>
              <a:rPr lang="ru-RU" dirty="0"/>
              <a:t>. Изменения в законодательстве Российской Федерации о регистрации недвижимости по итогам I полугодия 2022 г.</a:t>
            </a:r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xmlns="" id="{49AA9F89-8FE7-453C-8FBE-FAF4AE20A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5998104" y="4778375"/>
            <a:ext cx="2743200" cy="365125"/>
          </a:xfrm>
        </p:spPr>
        <p:txBody>
          <a:bodyPr/>
          <a:lstStyle/>
          <a:p>
            <a:pPr marL="0" marR="0" lvl="0" indent="0" algn="r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CA335-37F7-42C7-872A-92C3D7072F89}" type="slidenum">
              <a:rPr kumimoji="0" 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34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8EE32405-F3A9-4E48-BFCD-1D38B0919076}"/>
              </a:ext>
            </a:extLst>
          </p:cNvPr>
          <p:cNvSpPr/>
          <p:nvPr/>
        </p:nvSpPr>
        <p:spPr>
          <a:xfrm>
            <a:off x="851338" y="794583"/>
            <a:ext cx="1718242" cy="528946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C62CC7CE-93ED-2CA2-4A69-B2023875A0C1}"/>
              </a:ext>
            </a:extLst>
          </p:cNvPr>
          <p:cNvSpPr/>
          <p:nvPr/>
        </p:nvSpPr>
        <p:spPr>
          <a:xfrm>
            <a:off x="3900670" y="809319"/>
            <a:ext cx="1504708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>
            <a:extLst>
              <a:ext uri="{FF2B5EF4-FFF2-40B4-BE49-F238E27FC236}">
                <a16:creationId xmlns:a16="http://schemas.microsoft.com/office/drawing/2014/main" xmlns="" id="{410033BD-75B3-11A7-E662-601CFB608AAA}"/>
              </a:ext>
            </a:extLst>
          </p:cNvPr>
          <p:cNvSpPr/>
          <p:nvPr/>
        </p:nvSpPr>
        <p:spPr>
          <a:xfrm>
            <a:off x="6832994" y="815888"/>
            <a:ext cx="2257386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72419" y="919760"/>
            <a:ext cx="854931" cy="306467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БЫЛО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28028" y="919760"/>
            <a:ext cx="1013635" cy="306467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СТАЛО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Прямоугольник 29">
            <a:extLst>
              <a:ext uri="{FF2B5EF4-FFF2-40B4-BE49-F238E27FC236}">
                <a16:creationId xmlns:a16="http://schemas.microsoft.com/office/drawing/2014/main" xmlns="" id="{C30E7A41-5720-E9B3-7C76-4BE41AE2B33C}"/>
              </a:ext>
            </a:extLst>
          </p:cNvPr>
          <p:cNvSpPr/>
          <p:nvPr/>
        </p:nvSpPr>
        <p:spPr>
          <a:xfrm>
            <a:off x="7318108" y="828060"/>
            <a:ext cx="1772272" cy="476726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СОЦИАЛЬНО-ЗНАЧИМЫЙ ЭФФЕКТ</a:t>
            </a:r>
          </a:p>
        </p:txBody>
      </p:sp>
      <p:pic>
        <p:nvPicPr>
          <p:cNvPr id="81" name="Graphic 285">
            <a:extLst>
              <a:ext uri="{FF2B5EF4-FFF2-40B4-BE49-F238E27FC236}">
                <a16:creationId xmlns:a16="http://schemas.microsoft.com/office/drawing/2014/main" xmlns="" id="{3C0CAB6F-6988-D781-FA46-2A2DC1674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106" y="863280"/>
            <a:ext cx="348116" cy="348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82" name="Graphic 381">
            <a:extLst>
              <a:ext uri="{FF2B5EF4-FFF2-40B4-BE49-F238E27FC236}">
                <a16:creationId xmlns:a16="http://schemas.microsoft.com/office/drawing/2014/main" xmlns="" id="{EC9DFA82-EE2C-4CE7-C47F-25DAB94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6798" y="874691"/>
            <a:ext cx="320022" cy="363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83" name="Graphic 377">
            <a:extLst>
              <a:ext uri="{FF2B5EF4-FFF2-40B4-BE49-F238E27FC236}">
                <a16:creationId xmlns:a16="http://schemas.microsoft.com/office/drawing/2014/main" xmlns="" id="{C303A3F4-27B0-F8A3-851F-D616AF1224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3385" y="851523"/>
            <a:ext cx="416319" cy="40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496176"/>
              </p:ext>
            </p:extLst>
          </p:nvPr>
        </p:nvGraphicFramePr>
        <p:xfrm>
          <a:off x="67166" y="1405465"/>
          <a:ext cx="8983584" cy="3771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486">
                  <a:extLst>
                    <a:ext uri="{9D8B030D-6E8A-4147-A177-3AD203B41FA5}">
                      <a16:colId xmlns:a16="http://schemas.microsoft.com/office/drawing/2014/main" xmlns="" val="2994255182"/>
                    </a:ext>
                  </a:extLst>
                </a:gridCol>
                <a:gridCol w="2345124">
                  <a:extLst>
                    <a:ext uri="{9D8B030D-6E8A-4147-A177-3AD203B41FA5}">
                      <a16:colId xmlns:a16="http://schemas.microsoft.com/office/drawing/2014/main" xmlns="" val="620969615"/>
                    </a:ext>
                  </a:extLst>
                </a:gridCol>
                <a:gridCol w="4016415">
                  <a:extLst>
                    <a:ext uri="{9D8B030D-6E8A-4147-A177-3AD203B41FA5}">
                      <a16:colId xmlns:a16="http://schemas.microsoft.com/office/drawing/2014/main" xmlns="" val="1396959813"/>
                    </a:ext>
                  </a:extLst>
                </a:gridCol>
                <a:gridCol w="2279559">
                  <a:extLst>
                    <a:ext uri="{9D8B030D-6E8A-4147-A177-3AD203B41FA5}">
                      <a16:colId xmlns:a16="http://schemas.microsoft.com/office/drawing/2014/main" xmlns="" val="261090574"/>
                    </a:ext>
                  </a:extLst>
                </a:gridCol>
              </a:tblGrid>
              <a:tr h="9009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нет ограничений на совершение сделки в случае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личного отсутствия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правообладателя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 нотариуса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риски мошеннических действий на рынке недвижимости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егистрация перехода прав и регистрация уступки прав требований по ДДУ при наличии в ЕГРН записи о невозможности регистрации без личного участия правообладателя на основании нотариально удостоверенной сделки возможна только при условии, что гражданин лично присутствует при заключении сделки у нотариуса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(185-ФЗ от  28.06.2022)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Усиление защиты имущественных прав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9436484"/>
                  </a:ext>
                </a:extLst>
              </a:tr>
              <a:tr h="104621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сведения, содержащиеся в ЕГРН, являются общедоступными, в том числе о ФИО правообладателей недвижимости, и предоставляются по запросам любых лиц;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противоправное распространение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персональных данных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персональные данные (ФИО, дата рождения) физического лица, содержащиеся в ЕГРН, предоставляются третьим лицам только с согласия правообладателя;</a:t>
                      </a:r>
                    </a:p>
                    <a:p>
                      <a:pPr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созданы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механизмы, исключающие нарушение гражданского оборота недвижимости и обеспечивающие защиту интересов добросовестных приобретателей, в том числе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«Сервис по проверке выписок»;</a:t>
                      </a:r>
                    </a:p>
                    <a:p>
                      <a:pPr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предусмотрена возможность получения сведений из ЕГРН через нотариусов. </a:t>
                      </a:r>
                    </a:p>
                    <a:p>
                      <a:pPr marL="0" indent="0" algn="just" defTabSz="685800" rtl="0" eaLnBrk="1" latinLnBrk="0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(266-ФЗ от 14.07.2022, вступает в силу с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01.03.2023)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Усиление защиты персональных данных правообладателей объектов недвижимости от их противоправного распространения, в том числе от возможных преступных посягательств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4064234"/>
                  </a:ext>
                </a:extLst>
              </a:tr>
              <a:tr h="156013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загруженность архивохранилищ ТО Росреестра составляет 96%, филиалов ФКП Росреестра – 99%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установлены сроки хранения документов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поступление новых </a:t>
                      </a:r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документов на бумажном носителе </a:t>
                      </a:r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исключено;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штампы на документах не проставляются, государственная регистрация удостоверяется выпиской из ЕГРН;</a:t>
                      </a:r>
                    </a:p>
                    <a:p>
                      <a:pPr marL="0" indent="0" algn="just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утвержден формат электронных документов, направляемых МФЦ в Росреестр; </a:t>
                      </a:r>
                    </a:p>
                    <a:p>
                      <a:pPr marL="0" indent="0" algn="just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установлен порядок и сроки хранения бумажных реестровых дел, переведенных в электронный </a:t>
                      </a:r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(5, 10, 75 лет)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 «СТОП-БУМАГА»</a:t>
                      </a:r>
                      <a:r>
                        <a:rPr lang="ru-RU" sz="9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приняты приказы Росреестра </a:t>
                      </a:r>
                      <a:br>
                        <a:rPr lang="ru-RU" sz="9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</a:t>
                      </a:r>
                      <a:r>
                        <a:rPr lang="ru-RU" sz="9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остановления Правительства РФ)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Снижены финансовые затраты, связанные с доставкой и хранением документов, сокращены сроки предоставления услуг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4089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63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9F09F66-1085-4855-8DC5-F9637EFD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41" y="22861"/>
            <a:ext cx="8517309" cy="619124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I</a:t>
            </a:r>
            <a:r>
              <a:rPr lang="ru-RU" dirty="0"/>
              <a:t>. Изменения в законодательстве Российской Федерации о регистрации недвижимости по итогам I полугодия 2022 г.</a:t>
            </a:r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xmlns="" id="{49AA9F89-8FE7-453C-8FBE-FAF4AE20A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5998104" y="4778375"/>
            <a:ext cx="2743200" cy="365125"/>
          </a:xfrm>
        </p:spPr>
        <p:txBody>
          <a:bodyPr/>
          <a:lstStyle/>
          <a:p>
            <a:pPr marL="0" marR="0" lvl="0" indent="0" algn="r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CA335-37F7-42C7-872A-92C3D7072F89}" type="slidenum">
              <a:rPr kumimoji="0" 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34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8EE32405-F3A9-4E48-BFCD-1D38B0919076}"/>
              </a:ext>
            </a:extLst>
          </p:cNvPr>
          <p:cNvSpPr/>
          <p:nvPr/>
        </p:nvSpPr>
        <p:spPr>
          <a:xfrm>
            <a:off x="891252" y="809319"/>
            <a:ext cx="1678328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C62CC7CE-93ED-2CA2-4A69-B2023875A0C1}"/>
              </a:ext>
            </a:extLst>
          </p:cNvPr>
          <p:cNvSpPr/>
          <p:nvPr/>
        </p:nvSpPr>
        <p:spPr>
          <a:xfrm>
            <a:off x="3900670" y="809319"/>
            <a:ext cx="1504708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>
            <a:extLst>
              <a:ext uri="{FF2B5EF4-FFF2-40B4-BE49-F238E27FC236}">
                <a16:creationId xmlns:a16="http://schemas.microsoft.com/office/drawing/2014/main" xmlns="" id="{410033BD-75B3-11A7-E662-601CFB608AAA}"/>
              </a:ext>
            </a:extLst>
          </p:cNvPr>
          <p:cNvSpPr/>
          <p:nvPr/>
        </p:nvSpPr>
        <p:spPr>
          <a:xfrm>
            <a:off x="6832994" y="815888"/>
            <a:ext cx="2257386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72419" y="919760"/>
            <a:ext cx="854931" cy="306467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БЫЛО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28028" y="919760"/>
            <a:ext cx="1013635" cy="306467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СТАЛО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Прямоугольник 29">
            <a:extLst>
              <a:ext uri="{FF2B5EF4-FFF2-40B4-BE49-F238E27FC236}">
                <a16:creationId xmlns:a16="http://schemas.microsoft.com/office/drawing/2014/main" xmlns="" id="{C30E7A41-5720-E9B3-7C76-4BE41AE2B33C}"/>
              </a:ext>
            </a:extLst>
          </p:cNvPr>
          <p:cNvSpPr/>
          <p:nvPr/>
        </p:nvSpPr>
        <p:spPr>
          <a:xfrm>
            <a:off x="7318107" y="839702"/>
            <a:ext cx="1732642" cy="476726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СОЦИАЛЬНО-ЗНАЧИМЫЙ ЭФФЕКТ</a:t>
            </a:r>
          </a:p>
        </p:txBody>
      </p:sp>
      <p:pic>
        <p:nvPicPr>
          <p:cNvPr id="81" name="Graphic 285">
            <a:extLst>
              <a:ext uri="{FF2B5EF4-FFF2-40B4-BE49-F238E27FC236}">
                <a16:creationId xmlns:a16="http://schemas.microsoft.com/office/drawing/2014/main" xmlns="" id="{3C0CAB6F-6988-D781-FA46-2A2DC1674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106" y="863280"/>
            <a:ext cx="348116" cy="348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82" name="Graphic 381">
            <a:extLst>
              <a:ext uri="{FF2B5EF4-FFF2-40B4-BE49-F238E27FC236}">
                <a16:creationId xmlns:a16="http://schemas.microsoft.com/office/drawing/2014/main" xmlns="" id="{EC9DFA82-EE2C-4CE7-C47F-25DAB94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6798" y="874691"/>
            <a:ext cx="320022" cy="363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83" name="Graphic 377">
            <a:extLst>
              <a:ext uri="{FF2B5EF4-FFF2-40B4-BE49-F238E27FC236}">
                <a16:creationId xmlns:a16="http://schemas.microsoft.com/office/drawing/2014/main" xmlns="" id="{C303A3F4-27B0-F8A3-851F-D616AF1224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3385" y="851523"/>
            <a:ext cx="416319" cy="40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14106"/>
              </p:ext>
            </p:extLst>
          </p:nvPr>
        </p:nvGraphicFramePr>
        <p:xfrm>
          <a:off x="67165" y="1395469"/>
          <a:ext cx="8983584" cy="2697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486">
                  <a:extLst>
                    <a:ext uri="{9D8B030D-6E8A-4147-A177-3AD203B41FA5}">
                      <a16:colId xmlns:a16="http://schemas.microsoft.com/office/drawing/2014/main" xmlns="" val="2994255182"/>
                    </a:ext>
                  </a:extLst>
                </a:gridCol>
                <a:gridCol w="2345124">
                  <a:extLst>
                    <a:ext uri="{9D8B030D-6E8A-4147-A177-3AD203B41FA5}">
                      <a16:colId xmlns:a16="http://schemas.microsoft.com/office/drawing/2014/main" xmlns="" val="620969615"/>
                    </a:ext>
                  </a:extLst>
                </a:gridCol>
                <a:gridCol w="4016415">
                  <a:extLst>
                    <a:ext uri="{9D8B030D-6E8A-4147-A177-3AD203B41FA5}">
                      <a16:colId xmlns:a16="http://schemas.microsoft.com/office/drawing/2014/main" xmlns="" val="1396959813"/>
                    </a:ext>
                  </a:extLst>
                </a:gridCol>
                <a:gridCol w="2279559">
                  <a:extLst>
                    <a:ext uri="{9D8B030D-6E8A-4147-A177-3AD203B41FA5}">
                      <a16:colId xmlns:a16="http://schemas.microsoft.com/office/drawing/2014/main" xmlns="" val="261090574"/>
                    </a:ext>
                  </a:extLst>
                </a:gridCol>
              </a:tblGrid>
              <a:tr h="19471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4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дублирование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полномочий органов власти, принимающих решение о вводе объекта в эксплуатацию и органа регистрации прав при проверке документов, необходимых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 выдачи разрешения на ввод объекта в эксплуатацию и для ГКУ и ГРП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государственным регистратором </a:t>
                      </a: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ОСУЩЕСТВЛЯЕТСЯ ПРОВЕРКА</a:t>
                      </a:r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наличия инженерной защиты объектов и (или) территорий </a:t>
                      </a:r>
                      <a:b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(если ОКС расположен в зоне затопления, подтопления);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оборудования ОКС сооружениями, обеспечивающими охрану водных объектов от загрязнения, засорения, заиления и истощения вод (в случае нахождения в водоохраной зоне);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наличия правоустанавливающих документов на земельный участок, на котором расположены здание или сооружение, введенные в эксплуатацию;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соответствия таких введенных в эксплуатацию здания или сооружения виду разрешенного использования данного земельного участка и установленным применительно к данному земельному участку ограничениям прав на землю;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ГКУ и ГРП на объекты недвижимости, созданные до дня вступления в силу постановления Верховного Совета от 27.12.1991 </a:t>
                      </a:r>
                      <a:b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3020-1, осуществляются на основании технического плана, подготовленного на основании декларации об объекте недвижимости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(58-ФЗ 14.03.2022)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упрощен порядок введения </a:t>
                      </a:r>
                      <a:b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гражданский оборот объектов недвижимости;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уменьшено количество приостановлений ГКУ и ГРП; 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сокращены временные затраты застройщиков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9436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53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9F09F66-1085-4855-8DC5-F9637EFD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41" y="22861"/>
            <a:ext cx="8517309" cy="619124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I</a:t>
            </a:r>
            <a:r>
              <a:rPr lang="ru-RU" dirty="0"/>
              <a:t>. Изменения в законодательстве Российской Федерации о регистрации недвижимости по итогам I полугодия 2022 г.</a:t>
            </a:r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xmlns="" id="{49AA9F89-8FE7-453C-8FBE-FAF4AE20A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5998104" y="4778375"/>
            <a:ext cx="2743200" cy="365125"/>
          </a:xfrm>
        </p:spPr>
        <p:txBody>
          <a:bodyPr/>
          <a:lstStyle/>
          <a:p>
            <a:pPr marL="0" marR="0" lvl="0" indent="0" algn="r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CA335-37F7-42C7-872A-92C3D7072F89}" type="slidenum">
              <a:rPr kumimoji="0" 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34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8EE32405-F3A9-4E48-BFCD-1D38B0919076}"/>
              </a:ext>
            </a:extLst>
          </p:cNvPr>
          <p:cNvSpPr/>
          <p:nvPr/>
        </p:nvSpPr>
        <p:spPr>
          <a:xfrm>
            <a:off x="891252" y="809319"/>
            <a:ext cx="1678328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C62CC7CE-93ED-2CA2-4A69-B2023875A0C1}"/>
              </a:ext>
            </a:extLst>
          </p:cNvPr>
          <p:cNvSpPr/>
          <p:nvPr/>
        </p:nvSpPr>
        <p:spPr>
          <a:xfrm>
            <a:off x="3900670" y="809319"/>
            <a:ext cx="1504708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>
            <a:extLst>
              <a:ext uri="{FF2B5EF4-FFF2-40B4-BE49-F238E27FC236}">
                <a16:creationId xmlns:a16="http://schemas.microsoft.com/office/drawing/2014/main" xmlns="" id="{410033BD-75B3-11A7-E662-601CFB608AAA}"/>
              </a:ext>
            </a:extLst>
          </p:cNvPr>
          <p:cNvSpPr/>
          <p:nvPr/>
        </p:nvSpPr>
        <p:spPr>
          <a:xfrm>
            <a:off x="6832994" y="815888"/>
            <a:ext cx="2257386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72419" y="919760"/>
            <a:ext cx="854931" cy="306467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БЫЛО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28028" y="919760"/>
            <a:ext cx="1013635" cy="306467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СТАЛО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Прямоугольник 29">
            <a:extLst>
              <a:ext uri="{FF2B5EF4-FFF2-40B4-BE49-F238E27FC236}">
                <a16:creationId xmlns:a16="http://schemas.microsoft.com/office/drawing/2014/main" xmlns="" id="{C30E7A41-5720-E9B3-7C76-4BE41AE2B33C}"/>
              </a:ext>
            </a:extLst>
          </p:cNvPr>
          <p:cNvSpPr/>
          <p:nvPr/>
        </p:nvSpPr>
        <p:spPr>
          <a:xfrm>
            <a:off x="7318107" y="839702"/>
            <a:ext cx="1732642" cy="476726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СОЦИАЛЬНО-ЗНАЧИМЫЙ ЭФФЕКТ</a:t>
            </a:r>
          </a:p>
        </p:txBody>
      </p:sp>
      <p:pic>
        <p:nvPicPr>
          <p:cNvPr id="81" name="Graphic 285">
            <a:extLst>
              <a:ext uri="{FF2B5EF4-FFF2-40B4-BE49-F238E27FC236}">
                <a16:creationId xmlns:a16="http://schemas.microsoft.com/office/drawing/2014/main" xmlns="" id="{3C0CAB6F-6988-D781-FA46-2A2DC1674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106" y="863280"/>
            <a:ext cx="348116" cy="348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82" name="Graphic 381">
            <a:extLst>
              <a:ext uri="{FF2B5EF4-FFF2-40B4-BE49-F238E27FC236}">
                <a16:creationId xmlns:a16="http://schemas.microsoft.com/office/drawing/2014/main" xmlns="" id="{EC9DFA82-EE2C-4CE7-C47F-25DAB94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6798" y="874691"/>
            <a:ext cx="320022" cy="363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83" name="Graphic 377">
            <a:extLst>
              <a:ext uri="{FF2B5EF4-FFF2-40B4-BE49-F238E27FC236}">
                <a16:creationId xmlns:a16="http://schemas.microsoft.com/office/drawing/2014/main" xmlns="" id="{C303A3F4-27B0-F8A3-851F-D616AF1224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3385" y="851523"/>
            <a:ext cx="416319" cy="40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51365"/>
              </p:ext>
            </p:extLst>
          </p:nvPr>
        </p:nvGraphicFramePr>
        <p:xfrm>
          <a:off x="67165" y="1395469"/>
          <a:ext cx="8983584" cy="2715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486">
                  <a:extLst>
                    <a:ext uri="{9D8B030D-6E8A-4147-A177-3AD203B41FA5}">
                      <a16:colId xmlns:a16="http://schemas.microsoft.com/office/drawing/2014/main" xmlns="" val="2994255182"/>
                    </a:ext>
                  </a:extLst>
                </a:gridCol>
                <a:gridCol w="2345124">
                  <a:extLst>
                    <a:ext uri="{9D8B030D-6E8A-4147-A177-3AD203B41FA5}">
                      <a16:colId xmlns:a16="http://schemas.microsoft.com/office/drawing/2014/main" xmlns="" val="620969615"/>
                    </a:ext>
                  </a:extLst>
                </a:gridCol>
                <a:gridCol w="4016415">
                  <a:extLst>
                    <a:ext uri="{9D8B030D-6E8A-4147-A177-3AD203B41FA5}">
                      <a16:colId xmlns:a16="http://schemas.microsoft.com/office/drawing/2014/main" xmlns="" val="1396959813"/>
                    </a:ext>
                  </a:extLst>
                </a:gridCol>
                <a:gridCol w="2279559">
                  <a:extLst>
                    <a:ext uri="{9D8B030D-6E8A-4147-A177-3AD203B41FA5}">
                      <a16:colId xmlns:a16="http://schemas.microsoft.com/office/drawing/2014/main" xmlns="" val="261090574"/>
                    </a:ext>
                  </a:extLst>
                </a:gridCol>
              </a:tblGrid>
              <a:tr h="271549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сроки выполнения кадастровых работ на «бытовую недвижимость» не урегулированы;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не предусмотрена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ГКУ при реконструкции части линейного объекта и после его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капитального ремонта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отсутствует возможность осуществления ГКУ и ГРП в отношении объектов недвижимости для строительства, которых не требуется разрешение на строительство, в случае истечения срока договора аренды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установлен срок выполнения кадастровых работ на «бытовую недвижимость»</a:t>
                      </a:r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(ЗУ для ИЖС, ведения ЛПХ, садоводства/огородничества, строительства гаражей, и расположенных на таких земельных участках ОН) –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ДНЯ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сокращены сроки осуществления ГКУ и ГРП на «бытовую недвижимость»: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ДНЯ и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ДНЕЙ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через МФЦ;</a:t>
                      </a:r>
                    </a:p>
                    <a:p>
                      <a:pPr algn="just" defTabSz="685800" rtl="0" eaLnBrk="1" latinLnBrk="0" hangingPunct="1">
                        <a:lnSpc>
                          <a:spcPct val="80000"/>
                        </a:lnSpc>
                        <a:buFontTx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установлен порядок учтено-регистрационных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действий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реконструкции части (участка) линейного объекта: допустимо определение местоположения на земельном участке и указание в техническом плане списка координат только в отношении такой части или участка;</a:t>
                      </a:r>
                    </a:p>
                    <a:p>
                      <a:pPr algn="just" defTabSz="685800" rtl="0" eaLnBrk="1" latinLnBrk="0" hangingPunct="1">
                        <a:lnSpc>
                          <a:spcPct val="80000"/>
                        </a:lnSpc>
                        <a:buFontTx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регламентирован порядок учета изменений характеристик при капитальном ремонте;</a:t>
                      </a:r>
                    </a:p>
                    <a:p>
                      <a:pPr algn="just" defTabSz="685800" rtl="0" eaLnBrk="1" latinLnBrk="0" hangingPunct="1">
                        <a:lnSpc>
                          <a:spcPct val="80000"/>
                        </a:lnSpc>
                        <a:buFontTx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ГКУ и ГРП осуществляется в случае истечения срока договора аренды и безвозмездного пользования, если для строительства объекта, не требуется получения разрешения на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на момент окончания строительства такие договоры действовали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(124-ФЗ от 01.05.2022)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Ускорение введения в оборот «бытовой недвижимости»;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 Повышение удовлетворенности качеством государственных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услуг со стороны граждан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Снижены затраты застройщиков 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9436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37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9F09F66-1085-4855-8DC5-F9637EFD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41" y="22861"/>
            <a:ext cx="8517309" cy="619124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I</a:t>
            </a:r>
            <a:r>
              <a:rPr lang="ru-RU" dirty="0"/>
              <a:t>. Изменения в законодательстве Российской Федерации о регистрации недвижимости по итогам I полугодия 2022 г.</a:t>
            </a:r>
            <a:endParaRPr lang="ru-RU" sz="1500" dirty="0"/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xmlns="" id="{49AA9F89-8FE7-453C-8FBE-FAF4AE20A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5998104" y="4778375"/>
            <a:ext cx="2743200" cy="365125"/>
          </a:xfrm>
        </p:spPr>
        <p:txBody>
          <a:bodyPr/>
          <a:lstStyle/>
          <a:p>
            <a:pPr marL="0" marR="0" lvl="0" indent="0" algn="r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CA335-37F7-42C7-872A-92C3D7072F89}" type="slidenum">
              <a:rPr kumimoji="0" 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34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8EE32405-F3A9-4E48-BFCD-1D38B0919076}"/>
              </a:ext>
            </a:extLst>
          </p:cNvPr>
          <p:cNvSpPr/>
          <p:nvPr/>
        </p:nvSpPr>
        <p:spPr>
          <a:xfrm>
            <a:off x="891252" y="809319"/>
            <a:ext cx="1678328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C62CC7CE-93ED-2CA2-4A69-B2023875A0C1}"/>
              </a:ext>
            </a:extLst>
          </p:cNvPr>
          <p:cNvSpPr/>
          <p:nvPr/>
        </p:nvSpPr>
        <p:spPr>
          <a:xfrm>
            <a:off x="3900670" y="809319"/>
            <a:ext cx="1504708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>
            <a:extLst>
              <a:ext uri="{FF2B5EF4-FFF2-40B4-BE49-F238E27FC236}">
                <a16:creationId xmlns:a16="http://schemas.microsoft.com/office/drawing/2014/main" xmlns="" id="{410033BD-75B3-11A7-E662-601CFB608AAA}"/>
              </a:ext>
            </a:extLst>
          </p:cNvPr>
          <p:cNvSpPr/>
          <p:nvPr/>
        </p:nvSpPr>
        <p:spPr>
          <a:xfrm>
            <a:off x="6832994" y="815888"/>
            <a:ext cx="2257386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72419" y="919760"/>
            <a:ext cx="854931" cy="306467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БЫЛО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28028" y="919760"/>
            <a:ext cx="1013635" cy="306467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СТАЛО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Прямоугольник 29">
            <a:extLst>
              <a:ext uri="{FF2B5EF4-FFF2-40B4-BE49-F238E27FC236}">
                <a16:creationId xmlns:a16="http://schemas.microsoft.com/office/drawing/2014/main" xmlns="" id="{C30E7A41-5720-E9B3-7C76-4BE41AE2B33C}"/>
              </a:ext>
            </a:extLst>
          </p:cNvPr>
          <p:cNvSpPr/>
          <p:nvPr/>
        </p:nvSpPr>
        <p:spPr>
          <a:xfrm>
            <a:off x="7318107" y="839702"/>
            <a:ext cx="1732642" cy="476726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СОЦИАЛЬНО-ЗНАЧИМЫЙ ЭФФЕКТ</a:t>
            </a:r>
          </a:p>
        </p:txBody>
      </p:sp>
      <p:pic>
        <p:nvPicPr>
          <p:cNvPr id="81" name="Graphic 285">
            <a:extLst>
              <a:ext uri="{FF2B5EF4-FFF2-40B4-BE49-F238E27FC236}">
                <a16:creationId xmlns:a16="http://schemas.microsoft.com/office/drawing/2014/main" xmlns="" id="{3C0CAB6F-6988-D781-FA46-2A2DC1674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106" y="863280"/>
            <a:ext cx="348116" cy="348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82" name="Graphic 381">
            <a:extLst>
              <a:ext uri="{FF2B5EF4-FFF2-40B4-BE49-F238E27FC236}">
                <a16:creationId xmlns:a16="http://schemas.microsoft.com/office/drawing/2014/main" xmlns="" id="{EC9DFA82-EE2C-4CE7-C47F-25DAB94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6798" y="874691"/>
            <a:ext cx="320022" cy="363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83" name="Graphic 377">
            <a:extLst>
              <a:ext uri="{FF2B5EF4-FFF2-40B4-BE49-F238E27FC236}">
                <a16:creationId xmlns:a16="http://schemas.microsoft.com/office/drawing/2014/main" xmlns="" id="{C303A3F4-27B0-F8A3-851F-D616AF1224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3385" y="851523"/>
            <a:ext cx="416319" cy="40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853631"/>
              </p:ext>
            </p:extLst>
          </p:nvPr>
        </p:nvGraphicFramePr>
        <p:xfrm>
          <a:off x="106796" y="1462969"/>
          <a:ext cx="8983584" cy="231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432">
                  <a:extLst>
                    <a:ext uri="{9D8B030D-6E8A-4147-A177-3AD203B41FA5}">
                      <a16:colId xmlns:a16="http://schemas.microsoft.com/office/drawing/2014/main" xmlns="" val="2994255182"/>
                    </a:ext>
                  </a:extLst>
                </a:gridCol>
                <a:gridCol w="2323178">
                  <a:extLst>
                    <a:ext uri="{9D8B030D-6E8A-4147-A177-3AD203B41FA5}">
                      <a16:colId xmlns:a16="http://schemas.microsoft.com/office/drawing/2014/main" xmlns="" val="620969615"/>
                    </a:ext>
                  </a:extLst>
                </a:gridCol>
                <a:gridCol w="4016415">
                  <a:extLst>
                    <a:ext uri="{9D8B030D-6E8A-4147-A177-3AD203B41FA5}">
                      <a16:colId xmlns:a16="http://schemas.microsoft.com/office/drawing/2014/main" xmlns="" val="1396959813"/>
                    </a:ext>
                  </a:extLst>
                </a:gridCol>
                <a:gridCol w="2279559">
                  <a:extLst>
                    <a:ext uri="{9D8B030D-6E8A-4147-A177-3AD203B41FA5}">
                      <a16:colId xmlns:a16="http://schemas.microsoft.com/office/drawing/2014/main" xmlns="" val="261090574"/>
                    </a:ext>
                  </a:extLst>
                </a:gridCol>
              </a:tblGrid>
              <a:tr h="23168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95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</a:t>
                      </a: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ребования к подготовке межевого плана не обеспечивали возможность подготовки межевого плана в соответствии с действующими положениями федеральных законов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Новый межевой план: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95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становлена возможность проведения согласования местоположения границ земельных участков в электронном виде;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определены случаи, при которых допускается подготовка межевого плана в связи с образованием земельных участков без выполнения кадастровых работ по предварительному уточнению местоположения границ исходного земельного участка;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обобщен перечень документов, подтверждающих существование границ земельных участков на местности 15 лет и более при уточнении их местоположения, а также упрощен порядок уточнения местоположения границ земельного участка в отсутствие документов, необходимых для определения его границ;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установлена возможность подготовки одного межевого плана в отношении смежных и несмежных земельных участков для осуществления государственного кадастрового учета нескольких земельных участков на основании одного заявления, в том числе в связи с исправлением ошибок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(приказ Росреестра от 14.12.2021 № П/0592)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Повышение</a:t>
                      </a:r>
                      <a:r>
                        <a:rPr lang="ru-RU" sz="95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доступности услуг Росреестра;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95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Возможность дистанционного согласования границ земельных участков;</a:t>
                      </a: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Сокращение количества приостановлений государственного кадастрового учета, связанных с подготовкой межевого плана.</a:t>
                      </a:r>
                    </a:p>
                    <a:p>
                      <a:pPr marL="0" algn="just" defTabSz="685800" rtl="0" eaLnBrk="1" latinLnBrk="0" hangingPunct="1">
                        <a:lnSpc>
                          <a:spcPct val="80000"/>
                        </a:lnSpc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9436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72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9F09F66-1085-4855-8DC5-F9637EFD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41" y="22861"/>
            <a:ext cx="8517309" cy="619124"/>
          </a:xfrm>
        </p:spPr>
        <p:txBody>
          <a:bodyPr>
            <a:noAutofit/>
          </a:bodyPr>
          <a:lstStyle/>
          <a:p>
            <a:pPr algn="ctr"/>
            <a:r>
              <a:rPr lang="en-US" sz="1600" dirty="0"/>
              <a:t>I</a:t>
            </a:r>
            <a:r>
              <a:rPr lang="ru-RU" sz="1600" dirty="0"/>
              <a:t>. Изменения в законодательстве Российской Федерации о регистрации недвижимости по итогам I полугодия 2022 г.</a:t>
            </a:r>
            <a:endParaRPr lang="ru-RU" sz="1500" dirty="0"/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xmlns="" id="{49AA9F89-8FE7-453C-8FBE-FAF4AE20A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5998104" y="4778375"/>
            <a:ext cx="2743200" cy="365125"/>
          </a:xfrm>
        </p:spPr>
        <p:txBody>
          <a:bodyPr/>
          <a:lstStyle/>
          <a:p>
            <a:pPr marL="0" marR="0" lvl="0" indent="0" algn="r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CA335-37F7-42C7-872A-92C3D7072F89}" type="slidenum">
              <a:rPr kumimoji="0" 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34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8EE32405-F3A9-4E48-BFCD-1D38B0919076}"/>
              </a:ext>
            </a:extLst>
          </p:cNvPr>
          <p:cNvSpPr/>
          <p:nvPr/>
        </p:nvSpPr>
        <p:spPr>
          <a:xfrm>
            <a:off x="891252" y="809319"/>
            <a:ext cx="1678328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C62CC7CE-93ED-2CA2-4A69-B2023875A0C1}"/>
              </a:ext>
            </a:extLst>
          </p:cNvPr>
          <p:cNvSpPr/>
          <p:nvPr/>
        </p:nvSpPr>
        <p:spPr>
          <a:xfrm>
            <a:off x="3900670" y="809319"/>
            <a:ext cx="1504708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>
            <a:extLst>
              <a:ext uri="{FF2B5EF4-FFF2-40B4-BE49-F238E27FC236}">
                <a16:creationId xmlns:a16="http://schemas.microsoft.com/office/drawing/2014/main" xmlns="" id="{410033BD-75B3-11A7-E662-601CFB608AAA}"/>
              </a:ext>
            </a:extLst>
          </p:cNvPr>
          <p:cNvSpPr/>
          <p:nvPr/>
        </p:nvSpPr>
        <p:spPr>
          <a:xfrm>
            <a:off x="6832994" y="815888"/>
            <a:ext cx="2257386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72419" y="919760"/>
            <a:ext cx="854931" cy="306467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БЫЛО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28028" y="919760"/>
            <a:ext cx="1013635" cy="306467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СТАЛО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Прямоугольник 29">
            <a:extLst>
              <a:ext uri="{FF2B5EF4-FFF2-40B4-BE49-F238E27FC236}">
                <a16:creationId xmlns:a16="http://schemas.microsoft.com/office/drawing/2014/main" xmlns="" id="{C30E7A41-5720-E9B3-7C76-4BE41AE2B33C}"/>
              </a:ext>
            </a:extLst>
          </p:cNvPr>
          <p:cNvSpPr/>
          <p:nvPr/>
        </p:nvSpPr>
        <p:spPr>
          <a:xfrm>
            <a:off x="7318107" y="839702"/>
            <a:ext cx="1732642" cy="476726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СОЦИАЛЬНО-ЗНАЧИМЫЙ ЭФФЕКТ</a:t>
            </a:r>
          </a:p>
        </p:txBody>
      </p:sp>
      <p:pic>
        <p:nvPicPr>
          <p:cNvPr id="81" name="Graphic 285">
            <a:extLst>
              <a:ext uri="{FF2B5EF4-FFF2-40B4-BE49-F238E27FC236}">
                <a16:creationId xmlns:a16="http://schemas.microsoft.com/office/drawing/2014/main" xmlns="" id="{3C0CAB6F-6988-D781-FA46-2A2DC1674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106" y="863280"/>
            <a:ext cx="348116" cy="348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82" name="Graphic 381">
            <a:extLst>
              <a:ext uri="{FF2B5EF4-FFF2-40B4-BE49-F238E27FC236}">
                <a16:creationId xmlns:a16="http://schemas.microsoft.com/office/drawing/2014/main" xmlns="" id="{EC9DFA82-EE2C-4CE7-C47F-25DAB94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6798" y="874691"/>
            <a:ext cx="320022" cy="363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83" name="Graphic 377">
            <a:extLst>
              <a:ext uri="{FF2B5EF4-FFF2-40B4-BE49-F238E27FC236}">
                <a16:creationId xmlns:a16="http://schemas.microsoft.com/office/drawing/2014/main" xmlns="" id="{C303A3F4-27B0-F8A3-851F-D616AF1224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3385" y="851523"/>
            <a:ext cx="416319" cy="40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523602"/>
              </p:ext>
            </p:extLst>
          </p:nvPr>
        </p:nvGraphicFramePr>
        <p:xfrm>
          <a:off x="67165" y="1593895"/>
          <a:ext cx="8983584" cy="1503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432">
                  <a:extLst>
                    <a:ext uri="{9D8B030D-6E8A-4147-A177-3AD203B41FA5}">
                      <a16:colId xmlns:a16="http://schemas.microsoft.com/office/drawing/2014/main" xmlns="" val="2994255182"/>
                    </a:ext>
                  </a:extLst>
                </a:gridCol>
                <a:gridCol w="2323178">
                  <a:extLst>
                    <a:ext uri="{9D8B030D-6E8A-4147-A177-3AD203B41FA5}">
                      <a16:colId xmlns:a16="http://schemas.microsoft.com/office/drawing/2014/main" xmlns="" val="620969615"/>
                    </a:ext>
                  </a:extLst>
                </a:gridCol>
                <a:gridCol w="4016415">
                  <a:extLst>
                    <a:ext uri="{9D8B030D-6E8A-4147-A177-3AD203B41FA5}">
                      <a16:colId xmlns:a16="http://schemas.microsoft.com/office/drawing/2014/main" xmlns="" val="1396959813"/>
                    </a:ext>
                  </a:extLst>
                </a:gridCol>
                <a:gridCol w="2279559">
                  <a:extLst>
                    <a:ext uri="{9D8B030D-6E8A-4147-A177-3AD203B41FA5}">
                      <a16:colId xmlns:a16="http://schemas.microsoft.com/office/drawing/2014/main" xmlns="" val="261090574"/>
                    </a:ext>
                  </a:extLst>
                </a:gridCol>
              </a:tblGrid>
              <a:tr h="125243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требования к подготовке технического плана не обеспечивали возможность его подготовки в соответствии с действующими положениями федеральных законов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Новый технический план: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возможность подготовки технического плана в отношении помещения, </a:t>
                      </a:r>
                      <a:r>
                        <a:rPr lang="ru-RU" sz="95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машино</a:t>
                      </a: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-места при отсутствии в ЕГРН сведений об МКД;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исключено представление в качестве приложения к техническому плану здания, сооружения проектной документации;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возможность подготовки описания только в отношении части (участка) линейного объекта;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возможность подготовки технического плана на сооружение, представляющее собой сложную вещь;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установлены требования к подготовке технического плана в отношении объектов вспомогательного использования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(приказ Росреестра от 15.03.2022 № П/0082)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Снижение стоимости кадастровых работ с подготовкой технического плана;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Уменьшение количества приостановлений государственного кадастрового учета, связанных </a:t>
                      </a:r>
                      <a:b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9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подготовкой технического плана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4064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95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9F09F66-1085-4855-8DC5-F9637EFD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41" y="22861"/>
            <a:ext cx="8517309" cy="619124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II</a:t>
            </a:r>
            <a:r>
              <a:rPr lang="ru-RU" dirty="0"/>
              <a:t>. Изменения в законодательстве Российской Федерации о регистрации недвижимости, запланированные во II полугодии 2022 г.</a:t>
            </a:r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xmlns="" id="{49AA9F89-8FE7-453C-8FBE-FAF4AE20A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5998104" y="4778375"/>
            <a:ext cx="2743200" cy="365125"/>
          </a:xfrm>
        </p:spPr>
        <p:txBody>
          <a:bodyPr/>
          <a:lstStyle/>
          <a:p>
            <a:pPr marL="0" marR="0" lvl="0" indent="0" algn="r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CA335-37F7-42C7-872A-92C3D7072F89}" type="slidenum">
              <a:rPr kumimoji="0" 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34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8EE32405-F3A9-4E48-BFCD-1D38B0919076}"/>
              </a:ext>
            </a:extLst>
          </p:cNvPr>
          <p:cNvSpPr/>
          <p:nvPr/>
        </p:nvSpPr>
        <p:spPr>
          <a:xfrm>
            <a:off x="891252" y="809319"/>
            <a:ext cx="1678328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C62CC7CE-93ED-2CA2-4A69-B2023875A0C1}"/>
              </a:ext>
            </a:extLst>
          </p:cNvPr>
          <p:cNvSpPr/>
          <p:nvPr/>
        </p:nvSpPr>
        <p:spPr>
          <a:xfrm>
            <a:off x="3900670" y="809319"/>
            <a:ext cx="2097434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>
            <a:extLst>
              <a:ext uri="{FF2B5EF4-FFF2-40B4-BE49-F238E27FC236}">
                <a16:creationId xmlns:a16="http://schemas.microsoft.com/office/drawing/2014/main" xmlns="" id="{410033BD-75B3-11A7-E662-601CFB608AAA}"/>
              </a:ext>
            </a:extLst>
          </p:cNvPr>
          <p:cNvSpPr/>
          <p:nvPr/>
        </p:nvSpPr>
        <p:spPr>
          <a:xfrm>
            <a:off x="6953384" y="815888"/>
            <a:ext cx="2136995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72419" y="919760"/>
            <a:ext cx="895358" cy="306467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СЕЙЧАС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528028" y="919760"/>
            <a:ext cx="1470076" cy="306467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ПЛАНИРУЕТСЯ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Прямоугольник 29">
            <a:extLst>
              <a:ext uri="{FF2B5EF4-FFF2-40B4-BE49-F238E27FC236}">
                <a16:creationId xmlns:a16="http://schemas.microsoft.com/office/drawing/2014/main" xmlns="" id="{C30E7A41-5720-E9B3-7C76-4BE41AE2B33C}"/>
              </a:ext>
            </a:extLst>
          </p:cNvPr>
          <p:cNvSpPr/>
          <p:nvPr/>
        </p:nvSpPr>
        <p:spPr>
          <a:xfrm>
            <a:off x="7411358" y="840793"/>
            <a:ext cx="1732642" cy="476726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СОЦИАЛЬНО-ЗНАЧИМЫЙ ЭФФЕКТ</a:t>
            </a:r>
          </a:p>
        </p:txBody>
      </p:sp>
      <p:pic>
        <p:nvPicPr>
          <p:cNvPr id="81" name="Graphic 285">
            <a:extLst>
              <a:ext uri="{FF2B5EF4-FFF2-40B4-BE49-F238E27FC236}">
                <a16:creationId xmlns:a16="http://schemas.microsoft.com/office/drawing/2014/main" xmlns="" id="{3C0CAB6F-6988-D781-FA46-2A2DC1674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106" y="863280"/>
            <a:ext cx="348116" cy="348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82" name="Graphic 381">
            <a:extLst>
              <a:ext uri="{FF2B5EF4-FFF2-40B4-BE49-F238E27FC236}">
                <a16:creationId xmlns:a16="http://schemas.microsoft.com/office/drawing/2014/main" xmlns="" id="{EC9DFA82-EE2C-4CE7-C47F-25DAB94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6798" y="874691"/>
            <a:ext cx="320022" cy="363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83" name="Graphic 377">
            <a:extLst>
              <a:ext uri="{FF2B5EF4-FFF2-40B4-BE49-F238E27FC236}">
                <a16:creationId xmlns:a16="http://schemas.microsoft.com/office/drawing/2014/main" xmlns="" id="{C303A3F4-27B0-F8A3-851F-D616AF1224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5039" y="851523"/>
            <a:ext cx="416319" cy="40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958631"/>
              </p:ext>
            </p:extLst>
          </p:nvPr>
        </p:nvGraphicFramePr>
        <p:xfrm>
          <a:off x="160416" y="1345997"/>
          <a:ext cx="8983584" cy="36780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290">
                  <a:extLst>
                    <a:ext uri="{9D8B030D-6E8A-4147-A177-3AD203B41FA5}">
                      <a16:colId xmlns:a16="http://schemas.microsoft.com/office/drawing/2014/main" xmlns="" val="2994255182"/>
                    </a:ext>
                  </a:extLst>
                </a:gridCol>
                <a:gridCol w="2311603">
                  <a:extLst>
                    <a:ext uri="{9D8B030D-6E8A-4147-A177-3AD203B41FA5}">
                      <a16:colId xmlns:a16="http://schemas.microsoft.com/office/drawing/2014/main" xmlns="" val="620969615"/>
                    </a:ext>
                  </a:extLst>
                </a:gridCol>
                <a:gridCol w="4165132">
                  <a:extLst>
                    <a:ext uri="{9D8B030D-6E8A-4147-A177-3AD203B41FA5}">
                      <a16:colId xmlns:a16="http://schemas.microsoft.com/office/drawing/2014/main" xmlns="" val="1396959813"/>
                    </a:ext>
                  </a:extLst>
                </a:gridCol>
                <a:gridCol w="2279559">
                  <a:extLst>
                    <a:ext uri="{9D8B030D-6E8A-4147-A177-3AD203B41FA5}">
                      <a16:colId xmlns:a16="http://schemas.microsoft.com/office/drawing/2014/main" xmlns="" val="261090574"/>
                    </a:ext>
                  </a:extLst>
                </a:gridCol>
              </a:tblGrid>
              <a:tr h="1587398">
                <a:tc>
                  <a:txBody>
                    <a:bodyPr/>
                    <a:lstStyle/>
                    <a:p>
                      <a:pPr algn="ctr"/>
                      <a:r>
                        <a:rPr lang="ru-RU" sz="85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не допускается установление границ населенных пунктов и территориальных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зон при наличии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пересечений с границами земельных участков;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длительный срок устранения реестровой ошибки;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невозможность исправления реестровой ошибки в случае отсутствия документов, обосновывающих существование границ участков на местности в течении  15 и более лет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установление границ населенных пунктов, территориальных зон при наличии пересечения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границами земельных участков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упрощение порядка внесения изменений в документы территориального планирования и градостроительного зонирования (без проведения общественных обсуждений или публичных слушаний);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внесение в ЕГРН сведений о границах населенных пунктов и территориальных зон осуществляется одновременно с их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установлением по границам земельных участков;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предусмотрена возможность изменения границ населенных пунктов, территориальных зон при внесении сведений о них в ЕГРН при расположении более 50% (сейчас 75%) площади участка в границах или за границами населенного пункта, (территориальной зоны), при условии согласования таких изменений уполномоченными органами;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усовершенствован порядок исправления реестровых ошибок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(возможность исправления по заявлению заинтересованного лица, 1 месяц с момента направления решения вместо 3 месяцев, отсутствие необходимости обоснования 15 лет, отклонение площади 10%)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 федерального закона «О внесении изменений в отдельные законодательные акты Российской Федерации», в целях устранения пересечения границ населенных пунктов, территориальных зон с границами земельного участка).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Наполнение ЕГРН сведениями о границах населенных пунктов и территориальных зон и повышение эффективности управления территориями;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Достижение показателей целевых моделей, утвержденных постановлением Правительства РФ от 31.01.2017 № 147-р и реализация показателей государственной программы Российской Федерации «Национальная система пространственных данных»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4064234"/>
                  </a:ext>
                </a:extLst>
              </a:tr>
              <a:tr h="1536109">
                <a:tc>
                  <a:txBody>
                    <a:bodyPr/>
                    <a:lstStyle/>
                    <a:p>
                      <a:pPr algn="ctr"/>
                      <a:r>
                        <a:rPr lang="ru-RU" sz="85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невозможность устранения случаев дублирования сведений ЕГРН о лесных участках при наличии записи о государственной регистрации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аренды;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истечение срока приведения в соответствие сведений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государственного лесного реестра и сведений ЕГРН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уточнены правила изменения в ЕГРН сведений о пересекающихся лесных участках и лесничествах с переносом права аренды;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очнен порядок внесения в ЕГРН сведений о ранее учтенных лесных участках;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уточнен порядок исключения из ГЛР сведений о лесных участках (частях лесных участков);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уточнены положения о защите имущественных прав и законных интересов в области лесных отношений, в том числе предлагается установить порядок оценки необходимости оспаривания прав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 федерального закона «О внесении изменений в отдельные законодательные акты Российской Федерации» (в части совершенствования порядка устранения противоречий между сведениями ЕГРН и государственного лесного реестра)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Исключение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 ЕГРН 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дублирующих друг друга 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сведений о лесных 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участках, повышение гарантий прав на землю, обеспечение достоверности сведений ЕГРН</a:t>
                      </a:r>
                      <a:endParaRPr lang="ru-RU" sz="9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1369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6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9F09F66-1085-4855-8DC5-F9637EFD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41" y="22861"/>
            <a:ext cx="8517309" cy="619124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II</a:t>
            </a:r>
            <a:r>
              <a:rPr lang="ru-RU" dirty="0"/>
              <a:t>. Изменения в законодательстве Российской Федерации о регистрации недвижимости, запланированные во II полугодии 2022 г.</a:t>
            </a:r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xmlns="" id="{49AA9F89-8FE7-453C-8FBE-FAF4AE20A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5998104" y="4778375"/>
            <a:ext cx="2743200" cy="365125"/>
          </a:xfrm>
        </p:spPr>
        <p:txBody>
          <a:bodyPr/>
          <a:lstStyle/>
          <a:p>
            <a:pPr marL="0" marR="0" lvl="0" indent="0" algn="r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CA335-37F7-42C7-872A-92C3D7072F89}" type="slidenum">
              <a:rPr kumimoji="0" 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34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8EE32405-F3A9-4E48-BFCD-1D38B0919076}"/>
              </a:ext>
            </a:extLst>
          </p:cNvPr>
          <p:cNvSpPr/>
          <p:nvPr/>
        </p:nvSpPr>
        <p:spPr>
          <a:xfrm>
            <a:off x="891252" y="809319"/>
            <a:ext cx="1678328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C62CC7CE-93ED-2CA2-4A69-B2023875A0C1}"/>
              </a:ext>
            </a:extLst>
          </p:cNvPr>
          <p:cNvSpPr/>
          <p:nvPr/>
        </p:nvSpPr>
        <p:spPr>
          <a:xfrm>
            <a:off x="3900670" y="809320"/>
            <a:ext cx="1994356" cy="508200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>
            <a:extLst>
              <a:ext uri="{FF2B5EF4-FFF2-40B4-BE49-F238E27FC236}">
                <a16:creationId xmlns:a16="http://schemas.microsoft.com/office/drawing/2014/main" xmlns="" id="{410033BD-75B3-11A7-E662-601CFB608AAA}"/>
              </a:ext>
            </a:extLst>
          </p:cNvPr>
          <p:cNvSpPr/>
          <p:nvPr/>
        </p:nvSpPr>
        <p:spPr>
          <a:xfrm>
            <a:off x="6953384" y="815888"/>
            <a:ext cx="2136995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72419" y="919760"/>
            <a:ext cx="997161" cy="306467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СЕЙЧАС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28028" y="919760"/>
            <a:ext cx="1486798" cy="306467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ПЛАНИРУЕТСЯ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Прямоугольник 29">
            <a:extLst>
              <a:ext uri="{FF2B5EF4-FFF2-40B4-BE49-F238E27FC236}">
                <a16:creationId xmlns:a16="http://schemas.microsoft.com/office/drawing/2014/main" xmlns="" id="{C30E7A41-5720-E9B3-7C76-4BE41AE2B33C}"/>
              </a:ext>
            </a:extLst>
          </p:cNvPr>
          <p:cNvSpPr/>
          <p:nvPr/>
        </p:nvSpPr>
        <p:spPr>
          <a:xfrm>
            <a:off x="7411358" y="840793"/>
            <a:ext cx="1732642" cy="476726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СОЦИАЛЬНО-ЗНАЧИМЫЙ ЭФФЕКТ</a:t>
            </a:r>
          </a:p>
        </p:txBody>
      </p:sp>
      <p:pic>
        <p:nvPicPr>
          <p:cNvPr id="81" name="Graphic 285">
            <a:extLst>
              <a:ext uri="{FF2B5EF4-FFF2-40B4-BE49-F238E27FC236}">
                <a16:creationId xmlns:a16="http://schemas.microsoft.com/office/drawing/2014/main" xmlns="" id="{3C0CAB6F-6988-D781-FA46-2A2DC1674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106" y="863280"/>
            <a:ext cx="348116" cy="348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82" name="Graphic 381">
            <a:extLst>
              <a:ext uri="{FF2B5EF4-FFF2-40B4-BE49-F238E27FC236}">
                <a16:creationId xmlns:a16="http://schemas.microsoft.com/office/drawing/2014/main" xmlns="" id="{EC9DFA82-EE2C-4CE7-C47F-25DAB94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6798" y="874691"/>
            <a:ext cx="320022" cy="363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83" name="Graphic 377">
            <a:extLst>
              <a:ext uri="{FF2B5EF4-FFF2-40B4-BE49-F238E27FC236}">
                <a16:creationId xmlns:a16="http://schemas.microsoft.com/office/drawing/2014/main" xmlns="" id="{C303A3F4-27B0-F8A3-851F-D616AF1224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5039" y="851523"/>
            <a:ext cx="416319" cy="40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412604"/>
              </p:ext>
            </p:extLst>
          </p:nvPr>
        </p:nvGraphicFramePr>
        <p:xfrm>
          <a:off x="106795" y="1682496"/>
          <a:ext cx="8983584" cy="22530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290">
                  <a:extLst>
                    <a:ext uri="{9D8B030D-6E8A-4147-A177-3AD203B41FA5}">
                      <a16:colId xmlns:a16="http://schemas.microsoft.com/office/drawing/2014/main" xmlns="" val="2994255182"/>
                    </a:ext>
                  </a:extLst>
                </a:gridCol>
                <a:gridCol w="2311603">
                  <a:extLst>
                    <a:ext uri="{9D8B030D-6E8A-4147-A177-3AD203B41FA5}">
                      <a16:colId xmlns:a16="http://schemas.microsoft.com/office/drawing/2014/main" xmlns="" val="620969615"/>
                    </a:ext>
                  </a:extLst>
                </a:gridCol>
                <a:gridCol w="4165132">
                  <a:extLst>
                    <a:ext uri="{9D8B030D-6E8A-4147-A177-3AD203B41FA5}">
                      <a16:colId xmlns:a16="http://schemas.microsoft.com/office/drawing/2014/main" xmlns="" val="1396959813"/>
                    </a:ext>
                  </a:extLst>
                </a:gridCol>
                <a:gridCol w="2279559">
                  <a:extLst>
                    <a:ext uri="{9D8B030D-6E8A-4147-A177-3AD203B41FA5}">
                      <a16:colId xmlns:a16="http://schemas.microsoft.com/office/drawing/2014/main" xmlns="" val="261090574"/>
                    </a:ext>
                  </a:extLst>
                </a:gridCol>
              </a:tblGrid>
              <a:tr h="2253082">
                <a:tc>
                  <a:txBody>
                    <a:bodyPr/>
                    <a:lstStyle/>
                    <a:p>
                      <a:pPr algn="ctr"/>
                      <a:r>
                        <a:rPr lang="ru-RU" sz="85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установлена обязанность представления нотариальной копии устава СРО для включения в СРО КИ;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не предусмотрена возможность дистанционного участия в заседании апелляционной комиссии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исключается необходимость  нотариального заверения копий устава СРО для включения в реестр СРО КИ;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возможность безбумажного электронного документооборота при включении сведений об СРО;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устанавливается возможность дистанционного участия в заседании апелляционной комиссии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 федерального закона «О внесении изменений в статьи 30.3 и 30.4 Федерального закона «О кадастровой деятельности (в части упрощения представления документов для регистрации саморегулируемых организаций кадастровых инженеров, национального объединения таких организаций или внесения в государственный реестр изменений в сведениях о таких организациях)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Сокращение расходов некоммерческих организаций, связанных с нотариальным заверением документов;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Упрощение взаимодействия СРО кадастровых инженеров, национального объединения и Росреестра при использовании электронного документооборота;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Совершенствование работы апелляционных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комиссий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4064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69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9F09F66-1085-4855-8DC5-F9637EFD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10" y="74238"/>
            <a:ext cx="8517309" cy="619124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III</a:t>
            </a:r>
            <a:r>
              <a:rPr lang="ru-RU" dirty="0" smtClean="0"/>
              <a:t>. Планируемые изменения </a:t>
            </a:r>
            <a:r>
              <a:rPr lang="ru-RU" dirty="0"/>
              <a:t>в законодательстве Российской Федерации о регистрации </a:t>
            </a:r>
            <a:r>
              <a:rPr lang="ru-RU" dirty="0" smtClean="0"/>
              <a:t>недвижимости на 2023 год</a:t>
            </a:r>
            <a:endParaRPr lang="ru-RU" dirty="0"/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xmlns="" id="{49AA9F89-8FE7-453C-8FBE-FAF4AE20A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5998104" y="4778375"/>
            <a:ext cx="2743200" cy="365125"/>
          </a:xfrm>
        </p:spPr>
        <p:txBody>
          <a:bodyPr/>
          <a:lstStyle/>
          <a:p>
            <a:pPr marL="0" marR="0" lvl="0" indent="0" algn="r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CA335-37F7-42C7-872A-92C3D7072F89}" type="slidenum">
              <a:rPr kumimoji="0" 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34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8EE32405-F3A9-4E48-BFCD-1D38B0919076}"/>
              </a:ext>
            </a:extLst>
          </p:cNvPr>
          <p:cNvSpPr/>
          <p:nvPr/>
        </p:nvSpPr>
        <p:spPr>
          <a:xfrm>
            <a:off x="891252" y="809319"/>
            <a:ext cx="1678328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C62CC7CE-93ED-2CA2-4A69-B2023875A0C1}"/>
              </a:ext>
            </a:extLst>
          </p:cNvPr>
          <p:cNvSpPr/>
          <p:nvPr/>
        </p:nvSpPr>
        <p:spPr>
          <a:xfrm>
            <a:off x="3900670" y="809320"/>
            <a:ext cx="1994356" cy="508200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>
            <a:extLst>
              <a:ext uri="{FF2B5EF4-FFF2-40B4-BE49-F238E27FC236}">
                <a16:creationId xmlns:a16="http://schemas.microsoft.com/office/drawing/2014/main" xmlns="" id="{410033BD-75B3-11A7-E662-601CFB608AAA}"/>
              </a:ext>
            </a:extLst>
          </p:cNvPr>
          <p:cNvSpPr/>
          <p:nvPr/>
        </p:nvSpPr>
        <p:spPr>
          <a:xfrm>
            <a:off x="6953384" y="815888"/>
            <a:ext cx="2136995" cy="514209"/>
          </a:xfrm>
          <a:prstGeom prst="roundRect">
            <a:avLst/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72419" y="919760"/>
            <a:ext cx="997161" cy="306467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СЕЙЧАС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28028" y="919760"/>
            <a:ext cx="1486798" cy="306467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ПЛАНИРУЕТСЯ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Прямоугольник 29">
            <a:extLst>
              <a:ext uri="{FF2B5EF4-FFF2-40B4-BE49-F238E27FC236}">
                <a16:creationId xmlns:a16="http://schemas.microsoft.com/office/drawing/2014/main" xmlns="" id="{C30E7A41-5720-E9B3-7C76-4BE41AE2B33C}"/>
              </a:ext>
            </a:extLst>
          </p:cNvPr>
          <p:cNvSpPr/>
          <p:nvPr/>
        </p:nvSpPr>
        <p:spPr>
          <a:xfrm>
            <a:off x="7411358" y="840793"/>
            <a:ext cx="1732642" cy="476726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СОЦИАЛЬНО-ЗНАЧИМЫЙ ЭФФЕКТ</a:t>
            </a:r>
          </a:p>
        </p:txBody>
      </p:sp>
      <p:pic>
        <p:nvPicPr>
          <p:cNvPr id="81" name="Graphic 285">
            <a:extLst>
              <a:ext uri="{FF2B5EF4-FFF2-40B4-BE49-F238E27FC236}">
                <a16:creationId xmlns:a16="http://schemas.microsoft.com/office/drawing/2014/main" xmlns="" id="{3C0CAB6F-6988-D781-FA46-2A2DC1674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106" y="863280"/>
            <a:ext cx="348116" cy="348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82" name="Graphic 381">
            <a:extLst>
              <a:ext uri="{FF2B5EF4-FFF2-40B4-BE49-F238E27FC236}">
                <a16:creationId xmlns:a16="http://schemas.microsoft.com/office/drawing/2014/main" xmlns="" id="{EC9DFA82-EE2C-4CE7-C47F-25DAB94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6798" y="874691"/>
            <a:ext cx="320022" cy="363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83" name="Graphic 377">
            <a:extLst>
              <a:ext uri="{FF2B5EF4-FFF2-40B4-BE49-F238E27FC236}">
                <a16:creationId xmlns:a16="http://schemas.microsoft.com/office/drawing/2014/main" xmlns="" id="{C303A3F4-27B0-F8A3-851F-D616AF1224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5039" y="851523"/>
            <a:ext cx="416319" cy="40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790462"/>
              </p:ext>
            </p:extLst>
          </p:nvPr>
        </p:nvGraphicFramePr>
        <p:xfrm>
          <a:off x="106795" y="1620152"/>
          <a:ext cx="8983584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290">
                  <a:extLst>
                    <a:ext uri="{9D8B030D-6E8A-4147-A177-3AD203B41FA5}">
                      <a16:colId xmlns:a16="http://schemas.microsoft.com/office/drawing/2014/main" xmlns="" val="2994255182"/>
                    </a:ext>
                  </a:extLst>
                </a:gridCol>
                <a:gridCol w="2311603">
                  <a:extLst>
                    <a:ext uri="{9D8B030D-6E8A-4147-A177-3AD203B41FA5}">
                      <a16:colId xmlns:a16="http://schemas.microsoft.com/office/drawing/2014/main" xmlns="" val="620969615"/>
                    </a:ext>
                  </a:extLst>
                </a:gridCol>
                <a:gridCol w="4165132">
                  <a:extLst>
                    <a:ext uri="{9D8B030D-6E8A-4147-A177-3AD203B41FA5}">
                      <a16:colId xmlns:a16="http://schemas.microsoft.com/office/drawing/2014/main" xmlns="" val="1396959813"/>
                    </a:ext>
                  </a:extLst>
                </a:gridCol>
                <a:gridCol w="2279559">
                  <a:extLst>
                    <a:ext uri="{9D8B030D-6E8A-4147-A177-3AD203B41FA5}">
                      <a16:colId xmlns:a16="http://schemas.microsoft.com/office/drawing/2014/main" xmlns="" val="261090574"/>
                    </a:ext>
                  </a:extLst>
                </a:gridCol>
              </a:tblGrid>
              <a:tr h="931522">
                <a:tc>
                  <a:txBody>
                    <a:bodyPr/>
                    <a:lstStyle/>
                    <a:p>
                      <a:pPr algn="ctr"/>
                      <a:r>
                        <a:rPr lang="ru-RU" sz="85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застройщики не представляют документы для регистрации права собственности участника долевого строительства;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юридические лица направляют документы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бумажном и электронном виде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обязанность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застройщиков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представлять документы для регистрации права собственности участника долевого строительства, а также своего права на реализованные объекты;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обязанность ю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ридических лиц с 1 января 2024 г. представлять заявления и документы для учетно-регистрационных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действий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а также запросы о предоставлении сведений из ЕГРН исключительно в электронном виде.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 федерального закона «О внесении изменений в отдельные законодательные акты Российской Федерации»)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Наполнение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ЕГРН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сведениями о зарегистрированных правах на объекты созданные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 ДДУ;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Увеличение налогооблагаемой базы;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Сокращение сроков оказания услуг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4064234"/>
                  </a:ext>
                </a:extLst>
              </a:tr>
              <a:tr h="727201">
                <a:tc>
                  <a:txBody>
                    <a:bodyPr/>
                    <a:lstStyle/>
                    <a:p>
                      <a:pPr algn="ctr"/>
                      <a:r>
                        <a:rPr lang="ru-RU" sz="85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досудебное обжалование решений о приостановлении регистрации прав не предусмотрено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решение о приостановлении государственной регистрации прав на недвижимое имущество и с ним может быть обжаловано в апелляционной комиссии во внесудебном порядке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 федерального закона «О внесении изменений в Федеральный закон «О государственной регистрации недвижимости» и Федеральный закон  «О кадастровой деятельности»)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удобного для заявителей механизма обжалования решения государственных регистраторов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5657079"/>
                  </a:ext>
                </a:extLst>
              </a:tr>
              <a:tr h="727201">
                <a:tc>
                  <a:txBody>
                    <a:bodyPr/>
                    <a:lstStyle/>
                    <a:p>
                      <a:pPr algn="ctr"/>
                      <a:r>
                        <a:rPr lang="ru-RU" sz="85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 регионах используется различное программное обеспечение для проведения государственной кадастровой оценки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использование единого программного обеспечения во всех субъектах РФ;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установление требований к специальному программному обеспечению Правительством Российской Федерации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 федерального закона «О внесении изменений в отдельные законодательные акты Российской Федерации»)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Установление единого подхода и оптимизация процесса определения кадастровой стоимости; 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Сокращение расходов, связанных с закупкой и обслуживанием программного обеспечения, а также повышение эффективность межведомственного взаимодействия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0111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789434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">
  <a:themeElements>
    <a:clrScheme name="Custom 8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4FA730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rosreestr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Шаблон">
  <a:themeElements>
    <a:clrScheme name="Custom 7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4FA730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rosreestr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15604</TotalTime>
  <Words>1883</Words>
  <Application>Microsoft Office PowerPoint</Application>
  <PresentationFormat>Экран (16:9)</PresentationFormat>
  <Paragraphs>175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Шаблон</vt:lpstr>
      <vt:lpstr>1_Шаблон</vt:lpstr>
      <vt:lpstr>Тема доклада:  Изменения в законодательстве о регистрации недвижимости  по итогам I полугодия 2022 г.  и запланированные изменения</vt:lpstr>
      <vt:lpstr>I. Изменения в законодательстве Российской Федерации о регистрации недвижимости по итогам I полугодия 2022 г.</vt:lpstr>
      <vt:lpstr>I. Изменения в законодательстве Российской Федерации о регистрации недвижимости по итогам I полугодия 2022 г.</vt:lpstr>
      <vt:lpstr>I. Изменения в законодательстве Российской Федерации о регистрации недвижимости по итогам I полугодия 2022 г.</vt:lpstr>
      <vt:lpstr>I. Изменения в законодательстве Российской Федерации о регистрации недвижимости по итогам I полугодия 2022 г.</vt:lpstr>
      <vt:lpstr>I. Изменения в законодательстве Российской Федерации о регистрации недвижимости по итогам I полугодия 2022 г.</vt:lpstr>
      <vt:lpstr>II. Изменения в законодательстве Российской Федерации о регистрации недвижимости, запланированные во II полугодии 2022 г.</vt:lpstr>
      <vt:lpstr>II. Изменения в законодательстве Российской Федерации о регистрации недвижимости, запланированные во II полугодии 2022 г.</vt:lpstr>
      <vt:lpstr>III. Планируемые изменения в законодательстве Российской Федерации о регистрации недвижимости на 2023 год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 трансформация  и реинжиниринг бизнес-процессов</dc:title>
  <dc:creator>Григорян Аркадий Робертович</dc:creator>
  <cp:lastModifiedBy>Тимур Евгеньевич Дегай</cp:lastModifiedBy>
  <cp:revision>903</cp:revision>
  <cp:lastPrinted>2022-04-22T05:15:45Z</cp:lastPrinted>
  <dcterms:created xsi:type="dcterms:W3CDTF">2020-12-17T18:43:20Z</dcterms:created>
  <dcterms:modified xsi:type="dcterms:W3CDTF">2022-09-12T12:16:34Z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</Properties>
</file>