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2" r:id="rId5"/>
    <p:sldId id="263" r:id="rId6"/>
    <p:sldId id="278" r:id="rId7"/>
    <p:sldId id="266" r:id="rId8"/>
    <p:sldId id="268" r:id="rId9"/>
    <p:sldId id="269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-PC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0B22A"/>
    <a:srgbClr val="006FB7"/>
    <a:srgbClr val="0073B6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78" d="100"/>
          <a:sy n="78" d="100"/>
        </p:scale>
        <p:origin x="-84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45A4C8-AE93-426B-86AC-8BB08A64DCF5}" type="doc">
      <dgm:prSet loTypeId="urn:microsoft.com/office/officeart/2005/8/layout/vProcess5" loCatId="process" qsTypeId="urn:microsoft.com/office/officeart/2005/8/quickstyle/3d4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419C4F4A-6252-4555-8197-D0BD259DE189}">
      <dgm:prSet phldrT="[Текст]" custT="1"/>
      <dgm:spPr/>
      <dgm:t>
        <a:bodyPr/>
        <a:lstStyle/>
        <a:p>
          <a:r>
            <a:rPr lang="ru-RU" sz="1800" b="1" dirty="0"/>
            <a:t>Предоставление ЗУ в собственность гражданину </a:t>
          </a:r>
        </a:p>
        <a:p>
          <a:r>
            <a:rPr lang="ru-RU" sz="1400" b="1" dirty="0"/>
            <a:t>(не позднее 20 рабочих дней со дня представления гражданином в ОМС  технического плана жилого дома)</a:t>
          </a:r>
          <a:endParaRPr lang="ru-RU" sz="1400" dirty="0"/>
        </a:p>
      </dgm:t>
    </dgm:pt>
    <dgm:pt modelId="{2310AC2F-4A57-443D-8A06-CE2FB75B64C8}" type="parTrans" cxnId="{2D6A592B-48B4-46B6-94FC-B1757E11D79C}">
      <dgm:prSet/>
      <dgm:spPr/>
      <dgm:t>
        <a:bodyPr/>
        <a:lstStyle/>
        <a:p>
          <a:endParaRPr lang="ru-RU"/>
        </a:p>
      </dgm:t>
    </dgm:pt>
    <dgm:pt modelId="{28E3103C-30DC-4FF5-B631-503DB0BA2CC0}" type="sibTrans" cxnId="{2D6A592B-48B4-46B6-94FC-B1757E11D79C}">
      <dgm:prSet/>
      <dgm:spPr/>
      <dgm:t>
        <a:bodyPr/>
        <a:lstStyle/>
        <a:p>
          <a:endParaRPr lang="ru-RU"/>
        </a:p>
      </dgm:t>
    </dgm:pt>
    <dgm:pt modelId="{2B216287-1778-4A86-9C8E-55359A49C6DB}">
      <dgm:prSet phldrT="[Текст]" custT="1"/>
      <dgm:spPr/>
      <dgm:t>
        <a:bodyPr/>
        <a:lstStyle/>
        <a:p>
          <a:r>
            <a:rPr lang="ru-RU" sz="1800" b="1" dirty="0"/>
            <a:t>Одновременное осуществление ГКУ и регистрации прав на жилой дом и регистрации прав на земельный участок под ним на основании заявления ОМС/ОГВ</a:t>
          </a:r>
        </a:p>
      </dgm:t>
    </dgm:pt>
    <dgm:pt modelId="{1BCDB9A8-1EF2-4731-9998-8696487937B5}" type="parTrans" cxnId="{206D632F-222D-4367-B47A-CE40B64091EE}">
      <dgm:prSet/>
      <dgm:spPr/>
      <dgm:t>
        <a:bodyPr/>
        <a:lstStyle/>
        <a:p>
          <a:endParaRPr lang="ru-RU"/>
        </a:p>
      </dgm:t>
    </dgm:pt>
    <dgm:pt modelId="{61605A13-F5CD-4177-9AD9-2CA07076D7F8}" type="sibTrans" cxnId="{206D632F-222D-4367-B47A-CE40B64091EE}">
      <dgm:prSet/>
      <dgm:spPr/>
      <dgm:t>
        <a:bodyPr/>
        <a:lstStyle/>
        <a:p>
          <a:endParaRPr lang="ru-RU"/>
        </a:p>
      </dgm:t>
    </dgm:pt>
    <dgm:pt modelId="{F90D386D-47C7-42CD-BEEE-56DACF004303}">
      <dgm:prSet custT="1"/>
      <dgm:spPr/>
      <dgm:t>
        <a:bodyPr/>
        <a:lstStyle/>
        <a:p>
          <a:r>
            <a:rPr lang="ru-RU" sz="1800" b="1" dirty="0"/>
            <a:t>Осуществление ГКУ земельного участка (гражданин)</a:t>
          </a:r>
        </a:p>
      </dgm:t>
    </dgm:pt>
    <dgm:pt modelId="{4E597650-BBE1-4D5D-AC8A-F8B4F99C1C3A}" type="parTrans" cxnId="{E0A87528-A52E-4033-B0F1-1CCEE13129BD}">
      <dgm:prSet/>
      <dgm:spPr/>
      <dgm:t>
        <a:bodyPr/>
        <a:lstStyle/>
        <a:p>
          <a:endParaRPr lang="ru-RU"/>
        </a:p>
      </dgm:t>
    </dgm:pt>
    <dgm:pt modelId="{3C9D191A-BA4D-4B6F-A442-86B83B7A1A4E}" type="sibTrans" cxnId="{E0A87528-A52E-4033-B0F1-1CCEE13129BD}">
      <dgm:prSet/>
      <dgm:spPr/>
      <dgm:t>
        <a:bodyPr/>
        <a:lstStyle/>
        <a:p>
          <a:endParaRPr lang="ru-RU"/>
        </a:p>
      </dgm:t>
    </dgm:pt>
    <dgm:pt modelId="{03425653-BBCD-4159-841F-041E5BBBD918}">
      <dgm:prSet custT="1"/>
      <dgm:spPr/>
      <dgm:t>
        <a:bodyPr/>
        <a:lstStyle/>
        <a:p>
          <a:r>
            <a:rPr lang="ru-RU" sz="1800" b="1" dirty="0"/>
            <a:t>Подготовка межевого плана земельного участка и технического плана жилого дома (гражданин)</a:t>
          </a:r>
        </a:p>
      </dgm:t>
    </dgm:pt>
    <dgm:pt modelId="{FFB62F1C-1F63-4826-8198-FF8B49A83314}" type="parTrans" cxnId="{65009E73-BC6D-48B0-8A63-975AC52DDCFF}">
      <dgm:prSet/>
      <dgm:spPr/>
      <dgm:t>
        <a:bodyPr/>
        <a:lstStyle/>
        <a:p>
          <a:endParaRPr lang="ru-RU"/>
        </a:p>
      </dgm:t>
    </dgm:pt>
    <dgm:pt modelId="{91C3A25D-6E4C-489F-BAFD-3534AD8D1F31}" type="sibTrans" cxnId="{65009E73-BC6D-48B0-8A63-975AC52DDCFF}">
      <dgm:prSet/>
      <dgm:spPr/>
      <dgm:t>
        <a:bodyPr/>
        <a:lstStyle/>
        <a:p>
          <a:endParaRPr lang="ru-RU"/>
        </a:p>
      </dgm:t>
    </dgm:pt>
    <dgm:pt modelId="{4FFC3A96-4106-42BA-A043-092BE7ACD619}">
      <dgm:prSet phldrT="[Текст]" custT="1"/>
      <dgm:spPr/>
      <dgm:t>
        <a:bodyPr/>
        <a:lstStyle/>
        <a:p>
          <a:r>
            <a:rPr lang="ru-RU" sz="1800" b="1" dirty="0"/>
            <a:t>Передача ОМС/ОГВ выписки из ЕГРН собственнику  </a:t>
          </a:r>
        </a:p>
      </dgm:t>
    </dgm:pt>
    <dgm:pt modelId="{38436B29-ED5E-41FE-9987-DB59DFE84755}" type="parTrans" cxnId="{75162171-24A8-4B9C-88DC-E4CC72A8818A}">
      <dgm:prSet/>
      <dgm:spPr/>
      <dgm:t>
        <a:bodyPr/>
        <a:lstStyle/>
        <a:p>
          <a:endParaRPr lang="ru-RU"/>
        </a:p>
      </dgm:t>
    </dgm:pt>
    <dgm:pt modelId="{8612C8C3-75FD-4C2F-9CDD-8E659527F88D}" type="sibTrans" cxnId="{75162171-24A8-4B9C-88DC-E4CC72A8818A}">
      <dgm:prSet/>
      <dgm:spPr/>
      <dgm:t>
        <a:bodyPr/>
        <a:lstStyle/>
        <a:p>
          <a:endParaRPr lang="ru-RU"/>
        </a:p>
      </dgm:t>
    </dgm:pt>
    <dgm:pt modelId="{E2F79415-56CD-44A6-9D24-19F5742EDB6C}" type="pres">
      <dgm:prSet presAssocID="{AF45A4C8-AE93-426B-86AC-8BB08A64DCF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5CED6B-8562-426F-AFD9-89B7B97856B2}" type="pres">
      <dgm:prSet presAssocID="{AF45A4C8-AE93-426B-86AC-8BB08A64DCF5}" presName="dummyMaxCanvas" presStyleCnt="0">
        <dgm:presLayoutVars/>
      </dgm:prSet>
      <dgm:spPr/>
    </dgm:pt>
    <dgm:pt modelId="{9C3BE624-F3E2-46E5-B247-B49D80BB0E83}" type="pres">
      <dgm:prSet presAssocID="{AF45A4C8-AE93-426B-86AC-8BB08A64DCF5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7DB1CE-5EE6-4015-881E-1CE46632C448}" type="pres">
      <dgm:prSet presAssocID="{AF45A4C8-AE93-426B-86AC-8BB08A64DCF5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5FF9C-D35E-4C15-BAD6-B45F88DDC55E}" type="pres">
      <dgm:prSet presAssocID="{AF45A4C8-AE93-426B-86AC-8BB08A64DCF5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371A39-D607-4793-AB3F-5479C2C1AEDE}" type="pres">
      <dgm:prSet presAssocID="{AF45A4C8-AE93-426B-86AC-8BB08A64DCF5}" presName="FiveNodes_4" presStyleLbl="node1" presStyleIdx="3" presStyleCnt="5" custScaleY="136619" custLinFactNeighborX="-1258" custLinFactNeighborY="125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ABA28C-4D86-41A7-AEA1-325C49A6E148}" type="pres">
      <dgm:prSet presAssocID="{AF45A4C8-AE93-426B-86AC-8BB08A64DCF5}" presName="FiveNodes_5" presStyleLbl="node1" presStyleIdx="4" presStyleCnt="5" custScaleY="71850" custLinFactNeighborY="115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5D72E9-D3BA-40B7-86A3-515B3CE9E910}" type="pres">
      <dgm:prSet presAssocID="{AF45A4C8-AE93-426B-86AC-8BB08A64DCF5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A31B35-0DEB-44ED-AFE7-4E763E09A2B1}" type="pres">
      <dgm:prSet presAssocID="{AF45A4C8-AE93-426B-86AC-8BB08A64DCF5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47C3EF-586B-4E7C-A92A-9AE05CF6C436}" type="pres">
      <dgm:prSet presAssocID="{AF45A4C8-AE93-426B-86AC-8BB08A64DCF5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C62EFF-3062-48D1-8021-5AB1FE02DC25}" type="pres">
      <dgm:prSet presAssocID="{AF45A4C8-AE93-426B-86AC-8BB08A64DCF5}" presName="FiveConn_4-5" presStyleLbl="fgAccFollowNode1" presStyleIdx="3" presStyleCnt="4" custLinFactNeighborX="-27568" custLinFactNeighborY="386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D9416E-D2EF-468B-B212-6F16C111806E}" type="pres">
      <dgm:prSet presAssocID="{AF45A4C8-AE93-426B-86AC-8BB08A64DCF5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03D811-2431-4C74-8E9B-68892AB7E225}" type="pres">
      <dgm:prSet presAssocID="{AF45A4C8-AE93-426B-86AC-8BB08A64DCF5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FDBC30-5D7A-4403-A90C-0B9C299E9DF0}" type="pres">
      <dgm:prSet presAssocID="{AF45A4C8-AE93-426B-86AC-8BB08A64DCF5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025A85-20AB-46A9-8471-974F3A094C3D}" type="pres">
      <dgm:prSet presAssocID="{AF45A4C8-AE93-426B-86AC-8BB08A64DCF5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B6A833-0963-403A-A1A5-EC4BA4EB1C29}" type="pres">
      <dgm:prSet presAssocID="{AF45A4C8-AE93-426B-86AC-8BB08A64DCF5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969044-1249-4CA2-B0CE-348C161E4509}" type="presOf" srcId="{4FFC3A96-4106-42BA-A043-092BE7ACD619}" destId="{12ABA28C-4D86-41A7-AEA1-325C49A6E148}" srcOrd="0" destOrd="0" presId="urn:microsoft.com/office/officeart/2005/8/layout/vProcess5"/>
    <dgm:cxn modelId="{75162171-24A8-4B9C-88DC-E4CC72A8818A}" srcId="{AF45A4C8-AE93-426B-86AC-8BB08A64DCF5}" destId="{4FFC3A96-4106-42BA-A043-092BE7ACD619}" srcOrd="4" destOrd="0" parTransId="{38436B29-ED5E-41FE-9987-DB59DFE84755}" sibTransId="{8612C8C3-75FD-4C2F-9CDD-8E659527F88D}"/>
    <dgm:cxn modelId="{F25230CC-9497-4546-85D8-84E3C7EE4386}" type="presOf" srcId="{2B216287-1778-4A86-9C8E-55359A49C6DB}" destId="{E2371A39-D607-4793-AB3F-5479C2C1AEDE}" srcOrd="0" destOrd="0" presId="urn:microsoft.com/office/officeart/2005/8/layout/vProcess5"/>
    <dgm:cxn modelId="{7170615F-6FC3-41D1-BE86-3F2BEF16B63B}" type="presOf" srcId="{91C3A25D-6E4C-489F-BAFD-3534AD8D1F31}" destId="{8B5D72E9-D3BA-40B7-86A3-515B3CE9E910}" srcOrd="0" destOrd="0" presId="urn:microsoft.com/office/officeart/2005/8/layout/vProcess5"/>
    <dgm:cxn modelId="{C8295A88-5BA4-454A-A7CE-CD59CCA1B563}" type="presOf" srcId="{61605A13-F5CD-4177-9AD9-2CA07076D7F8}" destId="{4CC62EFF-3062-48D1-8021-5AB1FE02DC25}" srcOrd="0" destOrd="0" presId="urn:microsoft.com/office/officeart/2005/8/layout/vProcess5"/>
    <dgm:cxn modelId="{504C7932-799F-4343-A77B-4A3A134E5A63}" type="presOf" srcId="{F90D386D-47C7-42CD-BEEE-56DACF004303}" destId="{9503D811-2431-4C74-8E9B-68892AB7E225}" srcOrd="1" destOrd="0" presId="urn:microsoft.com/office/officeart/2005/8/layout/vProcess5"/>
    <dgm:cxn modelId="{1B281A4F-0F60-4FE7-936E-A00232B1BFC7}" type="presOf" srcId="{419C4F4A-6252-4555-8197-D0BD259DE189}" destId="{7FFDBC30-5D7A-4403-A90C-0B9C299E9DF0}" srcOrd="1" destOrd="0" presId="urn:microsoft.com/office/officeart/2005/8/layout/vProcess5"/>
    <dgm:cxn modelId="{AE927D27-2294-4303-8A88-FDAED5142442}" type="presOf" srcId="{28E3103C-30DC-4FF5-B631-503DB0BA2CC0}" destId="{7D47C3EF-586B-4E7C-A92A-9AE05CF6C436}" srcOrd="0" destOrd="0" presId="urn:microsoft.com/office/officeart/2005/8/layout/vProcess5"/>
    <dgm:cxn modelId="{450DE0AB-04EA-4C6F-A886-0294D68CB0DA}" type="presOf" srcId="{F90D386D-47C7-42CD-BEEE-56DACF004303}" destId="{3B7DB1CE-5EE6-4015-881E-1CE46632C448}" srcOrd="0" destOrd="0" presId="urn:microsoft.com/office/officeart/2005/8/layout/vProcess5"/>
    <dgm:cxn modelId="{C29D7C46-89B7-4B28-82C5-A440E4BB7611}" type="presOf" srcId="{03425653-BBCD-4159-841F-041E5BBBD918}" destId="{9C3BE624-F3E2-46E5-B247-B49D80BB0E83}" srcOrd="0" destOrd="0" presId="urn:microsoft.com/office/officeart/2005/8/layout/vProcess5"/>
    <dgm:cxn modelId="{F7D447EF-0563-4B6B-9971-1FB11BA61CDD}" type="presOf" srcId="{3C9D191A-BA4D-4B6F-A442-86B83B7A1A4E}" destId="{91A31B35-0DEB-44ED-AFE7-4E763E09A2B1}" srcOrd="0" destOrd="0" presId="urn:microsoft.com/office/officeart/2005/8/layout/vProcess5"/>
    <dgm:cxn modelId="{206D632F-222D-4367-B47A-CE40B64091EE}" srcId="{AF45A4C8-AE93-426B-86AC-8BB08A64DCF5}" destId="{2B216287-1778-4A86-9C8E-55359A49C6DB}" srcOrd="3" destOrd="0" parTransId="{1BCDB9A8-1EF2-4731-9998-8696487937B5}" sibTransId="{61605A13-F5CD-4177-9AD9-2CA07076D7F8}"/>
    <dgm:cxn modelId="{E0A87528-A52E-4033-B0F1-1CCEE13129BD}" srcId="{AF45A4C8-AE93-426B-86AC-8BB08A64DCF5}" destId="{F90D386D-47C7-42CD-BEEE-56DACF004303}" srcOrd="1" destOrd="0" parTransId="{4E597650-BBE1-4D5D-AC8A-F8B4F99C1C3A}" sibTransId="{3C9D191A-BA4D-4B6F-A442-86B83B7A1A4E}"/>
    <dgm:cxn modelId="{65009E73-BC6D-48B0-8A63-975AC52DDCFF}" srcId="{AF45A4C8-AE93-426B-86AC-8BB08A64DCF5}" destId="{03425653-BBCD-4159-841F-041E5BBBD918}" srcOrd="0" destOrd="0" parTransId="{FFB62F1C-1F63-4826-8198-FF8B49A83314}" sibTransId="{91C3A25D-6E4C-489F-BAFD-3534AD8D1F31}"/>
    <dgm:cxn modelId="{1046E3E0-0B2A-4D5A-B8EE-34F107F50A52}" type="presOf" srcId="{2B216287-1778-4A86-9C8E-55359A49C6DB}" destId="{B5025A85-20AB-46A9-8471-974F3A094C3D}" srcOrd="1" destOrd="0" presId="urn:microsoft.com/office/officeart/2005/8/layout/vProcess5"/>
    <dgm:cxn modelId="{6AF9AE47-B8CF-445A-8976-5FD3A4D2FEB7}" type="presOf" srcId="{4FFC3A96-4106-42BA-A043-092BE7ACD619}" destId="{D0B6A833-0963-403A-A1A5-EC4BA4EB1C29}" srcOrd="1" destOrd="0" presId="urn:microsoft.com/office/officeart/2005/8/layout/vProcess5"/>
    <dgm:cxn modelId="{2D6A592B-48B4-46B6-94FC-B1757E11D79C}" srcId="{AF45A4C8-AE93-426B-86AC-8BB08A64DCF5}" destId="{419C4F4A-6252-4555-8197-D0BD259DE189}" srcOrd="2" destOrd="0" parTransId="{2310AC2F-4A57-443D-8A06-CE2FB75B64C8}" sibTransId="{28E3103C-30DC-4FF5-B631-503DB0BA2CC0}"/>
    <dgm:cxn modelId="{4E083767-D264-45CA-9B13-874BF73507EA}" type="presOf" srcId="{03425653-BBCD-4159-841F-041E5BBBD918}" destId="{31D9416E-D2EF-468B-B212-6F16C111806E}" srcOrd="1" destOrd="0" presId="urn:microsoft.com/office/officeart/2005/8/layout/vProcess5"/>
    <dgm:cxn modelId="{824EEA9E-62D5-49BE-B3F3-2183F383C003}" type="presOf" srcId="{AF45A4C8-AE93-426B-86AC-8BB08A64DCF5}" destId="{E2F79415-56CD-44A6-9D24-19F5742EDB6C}" srcOrd="0" destOrd="0" presId="urn:microsoft.com/office/officeart/2005/8/layout/vProcess5"/>
    <dgm:cxn modelId="{04506EDE-F480-4214-A3D9-E2DFAF2B31AF}" type="presOf" srcId="{419C4F4A-6252-4555-8197-D0BD259DE189}" destId="{5525FF9C-D35E-4C15-BAD6-B45F88DDC55E}" srcOrd="0" destOrd="0" presId="urn:microsoft.com/office/officeart/2005/8/layout/vProcess5"/>
    <dgm:cxn modelId="{8B4CBDA5-B7DB-46F8-9223-BEAF969D8E94}" type="presParOf" srcId="{E2F79415-56CD-44A6-9D24-19F5742EDB6C}" destId="{7B5CED6B-8562-426F-AFD9-89B7B97856B2}" srcOrd="0" destOrd="0" presId="urn:microsoft.com/office/officeart/2005/8/layout/vProcess5"/>
    <dgm:cxn modelId="{C8657D9B-0882-4736-8052-83F3CA1756B7}" type="presParOf" srcId="{E2F79415-56CD-44A6-9D24-19F5742EDB6C}" destId="{9C3BE624-F3E2-46E5-B247-B49D80BB0E83}" srcOrd="1" destOrd="0" presId="urn:microsoft.com/office/officeart/2005/8/layout/vProcess5"/>
    <dgm:cxn modelId="{84990A92-0693-4EB0-BB6D-A8D29B5DCB3A}" type="presParOf" srcId="{E2F79415-56CD-44A6-9D24-19F5742EDB6C}" destId="{3B7DB1CE-5EE6-4015-881E-1CE46632C448}" srcOrd="2" destOrd="0" presId="urn:microsoft.com/office/officeart/2005/8/layout/vProcess5"/>
    <dgm:cxn modelId="{CB1A15DB-ED51-4420-B1D4-F14EA192D169}" type="presParOf" srcId="{E2F79415-56CD-44A6-9D24-19F5742EDB6C}" destId="{5525FF9C-D35E-4C15-BAD6-B45F88DDC55E}" srcOrd="3" destOrd="0" presId="urn:microsoft.com/office/officeart/2005/8/layout/vProcess5"/>
    <dgm:cxn modelId="{0CB699AB-3CC2-4FDD-946D-34120EEA385E}" type="presParOf" srcId="{E2F79415-56CD-44A6-9D24-19F5742EDB6C}" destId="{E2371A39-D607-4793-AB3F-5479C2C1AEDE}" srcOrd="4" destOrd="0" presId="urn:microsoft.com/office/officeart/2005/8/layout/vProcess5"/>
    <dgm:cxn modelId="{9D8C9ADF-9550-4EF9-9DB0-2A4A344D047B}" type="presParOf" srcId="{E2F79415-56CD-44A6-9D24-19F5742EDB6C}" destId="{12ABA28C-4D86-41A7-AEA1-325C49A6E148}" srcOrd="5" destOrd="0" presId="urn:microsoft.com/office/officeart/2005/8/layout/vProcess5"/>
    <dgm:cxn modelId="{DFD45103-EB92-4516-A5D4-C17D2EF4C857}" type="presParOf" srcId="{E2F79415-56CD-44A6-9D24-19F5742EDB6C}" destId="{8B5D72E9-D3BA-40B7-86A3-515B3CE9E910}" srcOrd="6" destOrd="0" presId="urn:microsoft.com/office/officeart/2005/8/layout/vProcess5"/>
    <dgm:cxn modelId="{96E3FAC2-86C4-47B5-AF34-F1970245BCC4}" type="presParOf" srcId="{E2F79415-56CD-44A6-9D24-19F5742EDB6C}" destId="{91A31B35-0DEB-44ED-AFE7-4E763E09A2B1}" srcOrd="7" destOrd="0" presId="urn:microsoft.com/office/officeart/2005/8/layout/vProcess5"/>
    <dgm:cxn modelId="{159567E8-47E7-4B22-8E36-4AA3B89A63FB}" type="presParOf" srcId="{E2F79415-56CD-44A6-9D24-19F5742EDB6C}" destId="{7D47C3EF-586B-4E7C-A92A-9AE05CF6C436}" srcOrd="8" destOrd="0" presId="urn:microsoft.com/office/officeart/2005/8/layout/vProcess5"/>
    <dgm:cxn modelId="{69EBF20C-3959-4D03-872C-031829FA8676}" type="presParOf" srcId="{E2F79415-56CD-44A6-9D24-19F5742EDB6C}" destId="{4CC62EFF-3062-48D1-8021-5AB1FE02DC25}" srcOrd="9" destOrd="0" presId="urn:microsoft.com/office/officeart/2005/8/layout/vProcess5"/>
    <dgm:cxn modelId="{49258F52-5A22-48D3-BA7C-1B43D9BF421F}" type="presParOf" srcId="{E2F79415-56CD-44A6-9D24-19F5742EDB6C}" destId="{31D9416E-D2EF-468B-B212-6F16C111806E}" srcOrd="10" destOrd="0" presId="urn:microsoft.com/office/officeart/2005/8/layout/vProcess5"/>
    <dgm:cxn modelId="{FEA246CB-E46C-491B-A039-EEF316E1B5DB}" type="presParOf" srcId="{E2F79415-56CD-44A6-9D24-19F5742EDB6C}" destId="{9503D811-2431-4C74-8E9B-68892AB7E225}" srcOrd="11" destOrd="0" presId="urn:microsoft.com/office/officeart/2005/8/layout/vProcess5"/>
    <dgm:cxn modelId="{8D45EEF7-15FE-471F-B51C-4CBD196095A6}" type="presParOf" srcId="{E2F79415-56CD-44A6-9D24-19F5742EDB6C}" destId="{7FFDBC30-5D7A-4403-A90C-0B9C299E9DF0}" srcOrd="12" destOrd="0" presId="urn:microsoft.com/office/officeart/2005/8/layout/vProcess5"/>
    <dgm:cxn modelId="{0F42E57D-261E-4FE7-BFE5-823B9FE45964}" type="presParOf" srcId="{E2F79415-56CD-44A6-9D24-19F5742EDB6C}" destId="{B5025A85-20AB-46A9-8471-974F3A094C3D}" srcOrd="13" destOrd="0" presId="urn:microsoft.com/office/officeart/2005/8/layout/vProcess5"/>
    <dgm:cxn modelId="{3B4C719E-A878-49A1-84D9-4A8DBBB67C18}" type="presParOf" srcId="{E2F79415-56CD-44A6-9D24-19F5742EDB6C}" destId="{D0B6A833-0963-403A-A1A5-EC4BA4EB1C29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3BE624-F3E2-46E5-B247-B49D80BB0E83}">
      <dsp:nvSpPr>
        <dsp:cNvPr id="0" name=""/>
        <dsp:cNvSpPr/>
      </dsp:nvSpPr>
      <dsp:spPr>
        <a:xfrm>
          <a:off x="0" y="0"/>
          <a:ext cx="6471208" cy="86102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Подготовка межевого плана земельного участка и технического плана жилого дома (гражданин)</a:t>
          </a:r>
        </a:p>
      </dsp:txBody>
      <dsp:txXfrm>
        <a:off x="0" y="0"/>
        <a:ext cx="5491798" cy="861020"/>
      </dsp:txXfrm>
    </dsp:sp>
    <dsp:sp modelId="{3B7DB1CE-5EE6-4015-881E-1CE46632C448}">
      <dsp:nvSpPr>
        <dsp:cNvPr id="0" name=""/>
        <dsp:cNvSpPr/>
      </dsp:nvSpPr>
      <dsp:spPr>
        <a:xfrm>
          <a:off x="483239" y="980606"/>
          <a:ext cx="6471208" cy="86102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Осуществление ГКУ земельного участка (гражданин)</a:t>
          </a:r>
        </a:p>
      </dsp:txBody>
      <dsp:txXfrm>
        <a:off x="483239" y="980606"/>
        <a:ext cx="5428305" cy="861020"/>
      </dsp:txXfrm>
    </dsp:sp>
    <dsp:sp modelId="{5525FF9C-D35E-4C15-BAD6-B45F88DDC55E}">
      <dsp:nvSpPr>
        <dsp:cNvPr id="0" name=""/>
        <dsp:cNvSpPr/>
      </dsp:nvSpPr>
      <dsp:spPr>
        <a:xfrm>
          <a:off x="966479" y="1961212"/>
          <a:ext cx="6471208" cy="86102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Предоставление ЗУ в собственность гражданину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(не позднее 20 рабочих дней со дня представления гражданином в ОМС  технического плана жилого дома)</a:t>
          </a:r>
          <a:endParaRPr lang="ru-RU" sz="1400" kern="1200" dirty="0"/>
        </a:p>
      </dsp:txBody>
      <dsp:txXfrm>
        <a:off x="966479" y="1961212"/>
        <a:ext cx="5428305" cy="861020"/>
      </dsp:txXfrm>
    </dsp:sp>
    <dsp:sp modelId="{E2371A39-D607-4793-AB3F-5479C2C1AEDE}">
      <dsp:nvSpPr>
        <dsp:cNvPr id="0" name=""/>
        <dsp:cNvSpPr/>
      </dsp:nvSpPr>
      <dsp:spPr>
        <a:xfrm>
          <a:off x="1368311" y="2892237"/>
          <a:ext cx="6471208" cy="117631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Одновременное осуществление ГКУ и регистрации прав на жилой дом и регистрации прав на земельный участок под ним на основании заявления ОМС/ОГВ</a:t>
          </a:r>
        </a:p>
      </dsp:txBody>
      <dsp:txXfrm>
        <a:off x="1368311" y="2892237"/>
        <a:ext cx="5428305" cy="1176317"/>
      </dsp:txXfrm>
    </dsp:sp>
    <dsp:sp modelId="{12ABA28C-4D86-41A7-AEA1-325C49A6E148}">
      <dsp:nvSpPr>
        <dsp:cNvPr id="0" name=""/>
        <dsp:cNvSpPr/>
      </dsp:nvSpPr>
      <dsp:spPr>
        <a:xfrm>
          <a:off x="1932958" y="4143363"/>
          <a:ext cx="6471208" cy="61864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Передача ОМС/ОГВ выписки из ЕГРН собственнику  </a:t>
          </a:r>
        </a:p>
      </dsp:txBody>
      <dsp:txXfrm>
        <a:off x="1932958" y="4143363"/>
        <a:ext cx="5428305" cy="618643"/>
      </dsp:txXfrm>
    </dsp:sp>
    <dsp:sp modelId="{8B5D72E9-D3BA-40B7-86A3-515B3CE9E910}">
      <dsp:nvSpPr>
        <dsp:cNvPr id="0" name=""/>
        <dsp:cNvSpPr/>
      </dsp:nvSpPr>
      <dsp:spPr>
        <a:xfrm>
          <a:off x="5911545" y="629023"/>
          <a:ext cx="559663" cy="55966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5911545" y="629023"/>
        <a:ext cx="559663" cy="559663"/>
      </dsp:txXfrm>
    </dsp:sp>
    <dsp:sp modelId="{91A31B35-0DEB-44ED-AFE7-4E763E09A2B1}">
      <dsp:nvSpPr>
        <dsp:cNvPr id="0" name=""/>
        <dsp:cNvSpPr/>
      </dsp:nvSpPr>
      <dsp:spPr>
        <a:xfrm>
          <a:off x="6394785" y="1609629"/>
          <a:ext cx="559663" cy="55966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-13333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6394785" y="1609629"/>
        <a:ext cx="559663" cy="559663"/>
      </dsp:txXfrm>
    </dsp:sp>
    <dsp:sp modelId="{7D47C3EF-586B-4E7C-A92A-9AE05CF6C436}">
      <dsp:nvSpPr>
        <dsp:cNvPr id="0" name=""/>
        <dsp:cNvSpPr/>
      </dsp:nvSpPr>
      <dsp:spPr>
        <a:xfrm>
          <a:off x="6878024" y="2575885"/>
          <a:ext cx="559663" cy="55966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-26667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6878024" y="2575885"/>
        <a:ext cx="559663" cy="559663"/>
      </dsp:txXfrm>
    </dsp:sp>
    <dsp:sp modelId="{4CC62EFF-3062-48D1-8021-5AB1FE02DC25}">
      <dsp:nvSpPr>
        <dsp:cNvPr id="0" name=""/>
        <dsp:cNvSpPr/>
      </dsp:nvSpPr>
      <dsp:spPr>
        <a:xfrm>
          <a:off x="7206976" y="3782189"/>
          <a:ext cx="559663" cy="55966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-4000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7206976" y="3782189"/>
        <a:ext cx="559663" cy="5596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407-E7DB-4C01-82BA-560EF3ADE538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2F5A-4B18-4262-9ECA-C0925B022D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8713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407-E7DB-4C01-82BA-560EF3ADE538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2F5A-4B18-4262-9ECA-C0925B022D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033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407-E7DB-4C01-82BA-560EF3ADE538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2F5A-4B18-4262-9ECA-C0925B022D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466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407-E7DB-4C01-82BA-560EF3ADE538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2F5A-4B18-4262-9ECA-C0925B022D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2253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407-E7DB-4C01-82BA-560EF3ADE538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2F5A-4B18-4262-9ECA-C0925B022D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988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407-E7DB-4C01-82BA-560EF3ADE538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2F5A-4B18-4262-9ECA-C0925B022D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4039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407-E7DB-4C01-82BA-560EF3ADE538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2F5A-4B18-4262-9ECA-C0925B022D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799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407-E7DB-4C01-82BA-560EF3ADE538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2F5A-4B18-4262-9ECA-C0925B022D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62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407-E7DB-4C01-82BA-560EF3ADE538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2F5A-4B18-4262-9ECA-C0925B022D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45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407-E7DB-4C01-82BA-560EF3ADE538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2F5A-4B18-4262-9ECA-C0925B022D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881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407-E7DB-4C01-82BA-560EF3ADE538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2F5A-4B18-4262-9ECA-C0925B022D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8587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EE407-E7DB-4C01-82BA-560EF3ADE538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52F5A-4B18-4262-9ECA-C0925B022D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775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6.png"/><Relationship Id="rId7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3.wdp"/><Relationship Id="rId5" Type="http://schemas.openxmlformats.org/officeDocument/2006/relationships/image" Target="../media/image7.png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image" Target="../media/image13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12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3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741" b="9723"/>
          <a:stretch/>
        </p:blipFill>
        <p:spPr>
          <a:xfrm>
            <a:off x="1" y="0"/>
            <a:ext cx="3627620" cy="164891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07867" y="3842729"/>
            <a:ext cx="5049996" cy="287590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67267" y="1648918"/>
            <a:ext cx="1075266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Как оформить жилой дом </a:t>
            </a:r>
            <a:r>
              <a:rPr lang="ru-RU" sz="3200" smtClean="0">
                <a:solidFill>
                  <a:schemeClr val="bg1"/>
                </a:solidFill>
                <a:latin typeface="Arial Black" panose="020B0A04020102020204" pitchFamily="34" charset="0"/>
              </a:rPr>
              <a:t>и </a:t>
            </a:r>
            <a:r>
              <a:rPr lang="ru-RU" sz="3200" smtClean="0">
                <a:solidFill>
                  <a:schemeClr val="bg1"/>
                </a:solidFill>
                <a:latin typeface="Arial Black" panose="020B0A04020102020204" pitchFamily="34" charset="0"/>
              </a:rPr>
              <a:t>земельный </a:t>
            </a:r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участок в рамках  </a:t>
            </a:r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реализации </a:t>
            </a:r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endParaRPr lang="ru-RU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Федерального закона от 30.12.2021 </a:t>
            </a:r>
            <a:endParaRPr lang="ru-RU" sz="32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N </a:t>
            </a:r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478-ФЗ</a:t>
            </a:r>
          </a:p>
          <a:p>
            <a:pPr algn="ctr"/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«Дачная амнистия 2.0</a:t>
            </a:r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»</a:t>
            </a:r>
          </a:p>
          <a:p>
            <a:pPr algn="ctr"/>
            <a:endParaRPr lang="ru-RU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ru-RU" sz="32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(Методические рекомендации для заявителей)</a:t>
            </a:r>
            <a:endParaRPr lang="ru-RU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ru-RU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6195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89350"/>
          </a:xfrm>
          <a:prstGeom prst="rect">
            <a:avLst/>
          </a:prstGeom>
          <a:solidFill>
            <a:srgbClr val="0073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66" t="9665" r="67366" b="9723"/>
          <a:stretch/>
        </p:blipFill>
        <p:spPr>
          <a:xfrm>
            <a:off x="345017" y="104932"/>
            <a:ext cx="644331" cy="854439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684970" y="2364943"/>
            <a:ext cx="4944956" cy="1234494"/>
          </a:xfrm>
          <a:prstGeom prst="roundRect">
            <a:avLst/>
          </a:prstGeom>
          <a:noFill/>
          <a:ln w="28575"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01107" y="2364943"/>
            <a:ext cx="5064992" cy="1234494"/>
          </a:xfrm>
          <a:prstGeom prst="roundRect">
            <a:avLst/>
          </a:prstGeom>
          <a:noFill/>
          <a:ln w="28575"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117148" y="161949"/>
            <a:ext cx="10809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 Образование земельных участков под МКД*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7573" y="972661"/>
            <a:ext cx="110368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Документы, на основании которых осуществляется формирование земельного участка под МКД: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65562" y="1939258"/>
            <a:ext cx="987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Было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12048" y="1907940"/>
            <a:ext cx="1058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Стало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04879" y="6518949"/>
            <a:ext cx="3146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* МКД – многоквартирный жилой дом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32997" y="2519128"/>
            <a:ext cx="4896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Образование земельного участка под МКД исключительно в соответствии с утвержденным проектом межевания территории 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298134" y="2353579"/>
            <a:ext cx="48709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Образование земельного участка под МКД в соответствии с утвержденным проектом межевания территории либо на основании схемы расположения земельного участка (ч. 2.1 ст. 11.10 Земельного кодекса РФ)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784" t="4412" r="23000" b="3701"/>
          <a:stretch/>
        </p:blipFill>
        <p:spPr>
          <a:xfrm>
            <a:off x="684970" y="3775373"/>
            <a:ext cx="705077" cy="67753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503404" y="3687405"/>
            <a:ext cx="9847977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Важно!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Подготовка схемы расположения з/у, на котором расположены МКД и иные входящие в состав такого дома объекты недвижимого имущества, обеспечивается ОГВ или ОМС или собственниками помещений МКД;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12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Срок подготовки  схемы для  ОГВ/ОМС – не более 3-х месяцев;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12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Схема расположения з/у, на котором расположен МКД, до ее утверждения подлежит рассмотрению на общественных обсуждениях или публичных слушаниях в порядке, предусмотренном законодательством о градостроительной деятельности для утверждения проекта межевания территории</a:t>
            </a:r>
          </a:p>
        </p:txBody>
      </p:sp>
    </p:spTree>
    <p:extLst>
      <p:ext uri="{BB962C8B-B14F-4D97-AF65-F5344CB8AC3E}">
        <p14:creationId xmlns:p14="http://schemas.microsoft.com/office/powerpoint/2010/main" xmlns="" val="3867122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89350"/>
          </a:xfrm>
          <a:prstGeom prst="rect">
            <a:avLst/>
          </a:prstGeom>
          <a:solidFill>
            <a:srgbClr val="0073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66" t="9665" r="67366" b="9723"/>
          <a:stretch/>
        </p:blipFill>
        <p:spPr>
          <a:xfrm>
            <a:off x="345017" y="104932"/>
            <a:ext cx="644331" cy="854439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3046076" y="1643587"/>
            <a:ext cx="83858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с </a:t>
            </a:r>
            <a:r>
              <a:rPr lang="ru-RU" sz="2000" dirty="0" smtClean="0"/>
              <a:t>01.07.2022 </a:t>
            </a:r>
            <a:r>
              <a:rPr lang="ru-RU" sz="2000" dirty="0"/>
              <a:t>при проведении правовой экспертизы документов, представленных для осуществления ГКУ, государственным регистратором </a:t>
            </a:r>
            <a:r>
              <a:rPr lang="ru-RU" sz="2000" b="1" dirty="0"/>
              <a:t>не будет осуществляться проверка</a:t>
            </a:r>
            <a:r>
              <a:rPr lang="ru-RU" sz="2000" dirty="0"/>
              <a:t> обоснованности местоположения уточненных границ земельного участка, в том числе изменения площади, если такое уточнение местоположение границ не приводит к нарушению условий, указанных в пунктах 32 и 32.1 ч. 1 ст. 26 Федерального закона от 13.07.2015 № 218-ФЗ  «О государственной регистрации недвижимости» </a:t>
            </a:r>
            <a:r>
              <a:rPr lang="ru-RU" sz="2000" i="1" dirty="0"/>
              <a:t>(превышение установленных предельных размеров, 10% от площади)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5621" y="1643587"/>
            <a:ext cx="2639117" cy="2438315"/>
          </a:xfrm>
          <a:prstGeom prst="rect">
            <a:avLst/>
          </a:prstGeom>
          <a:noFill/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26092" y="4225422"/>
            <a:ext cx="2675326" cy="2675326"/>
          </a:xfrm>
          <a:prstGeom prst="rect">
            <a:avLst/>
          </a:prstGeom>
        </p:spPr>
      </p:pic>
      <p:sp>
        <p:nvSpPr>
          <p:cNvPr id="28" name="Прямоугольник 27"/>
          <p:cNvSpPr/>
          <p:nvPr/>
        </p:nvSpPr>
        <p:spPr>
          <a:xfrm>
            <a:off x="2111604" y="4646636"/>
            <a:ext cx="6570907" cy="13707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262644" y="4824201"/>
            <a:ext cx="62688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Требование закона к необходимости обоснования границ и порядок обоснования местоположения границ кадастровыми инженерами сохраняется</a:t>
            </a:r>
            <a:endParaRPr lang="ru-RU" sz="20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58848" y="4887065"/>
            <a:ext cx="75800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8848" y="6378756"/>
            <a:ext cx="3876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 </a:t>
            </a:r>
            <a:r>
              <a:rPr lang="ru-RU" sz="1400" dirty="0"/>
              <a:t>* ГКУ – государственный кадастровый учет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17148" y="161949"/>
            <a:ext cx="10809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 Особенности уточнения границ участков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9034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89350"/>
          </a:xfrm>
          <a:prstGeom prst="rect">
            <a:avLst/>
          </a:prstGeom>
          <a:solidFill>
            <a:srgbClr val="0073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66" t="9665" r="67366" b="9723"/>
          <a:stretch/>
        </p:blipFill>
        <p:spPr>
          <a:xfrm>
            <a:off x="345017" y="104932"/>
            <a:ext cx="644331" cy="854439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345017" y="1157591"/>
            <a:ext cx="89059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/>
              <a:t>Основанием для подготовки технического плана на жилой дом, в целях реализации положений   Федерального закона от 30 декабря 2021 года № 478-ФЗ может являться: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/>
              <a:t>Декларация составленная и заверенная правообладателем земельного участка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/>
              <a:t>Решение о предварительном согласовании земельного участка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i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29125" y="1297339"/>
            <a:ext cx="2675326" cy="2675326"/>
          </a:xfrm>
          <a:prstGeom prst="rect">
            <a:avLst/>
          </a:prstGeom>
        </p:spPr>
      </p:pic>
      <p:sp>
        <p:nvSpPr>
          <p:cNvPr id="28" name="Прямоугольник 27"/>
          <p:cNvSpPr/>
          <p:nvPr/>
        </p:nvSpPr>
        <p:spPr>
          <a:xfrm>
            <a:off x="345017" y="2942696"/>
            <a:ext cx="8905987" cy="17849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i="1" dirty="0">
                <a:solidFill>
                  <a:schemeClr val="tx1"/>
                </a:solidFill>
              </a:rPr>
              <a:t>При проведении правовой экспертизы государственным регистратором будет осуществляться проверка предельных параметров жилого дома, а именно </a:t>
            </a:r>
            <a:r>
              <a:rPr lang="ru-RU" i="1" dirty="0"/>
              <a:t> </a:t>
            </a:r>
            <a:r>
              <a:rPr lang="ru-RU" i="1" dirty="0">
                <a:solidFill>
                  <a:schemeClr val="tx1"/>
                </a:solidFill>
              </a:rPr>
              <a:t>отдельно стоящее </a:t>
            </a:r>
            <a:r>
              <a:rPr lang="ru-RU" b="1" i="1" dirty="0">
                <a:solidFill>
                  <a:schemeClr val="tx1"/>
                </a:solidFill>
              </a:rPr>
              <a:t>здание с количеством надземных этажей не более чем три, высотой не более двадцати метров </a:t>
            </a:r>
            <a:r>
              <a:rPr lang="ru-RU" i="1" dirty="0">
                <a:solidFill>
                  <a:schemeClr val="tx1"/>
                </a:solidFill>
              </a:rPr>
              <a:t>(ч.13 ст.70 </a:t>
            </a:r>
            <a:r>
              <a:rPr lang="ru-RU" dirty="0">
                <a:solidFill>
                  <a:schemeClr val="tx1"/>
                </a:solidFill>
              </a:rPr>
              <a:t>Федерального закона от 13.07.2015 № 218-ФЗ  «О государственной регистрации недвижимости» и п.39 ст.1 </a:t>
            </a:r>
            <a:r>
              <a:rPr lang="ru-RU" dirty="0" err="1">
                <a:solidFill>
                  <a:schemeClr val="tx1"/>
                </a:solidFill>
              </a:rPr>
              <a:t>ГрК</a:t>
            </a:r>
            <a:r>
              <a:rPr lang="ru-RU" dirty="0">
                <a:solidFill>
                  <a:schemeClr val="tx1"/>
                </a:solidFill>
              </a:rPr>
              <a:t> РФ)</a:t>
            </a:r>
            <a:endParaRPr lang="ru-RU" b="1" i="1" dirty="0">
              <a:solidFill>
                <a:schemeClr val="tx1"/>
              </a:solidFill>
            </a:endParaRPr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58848" y="4887065"/>
            <a:ext cx="75800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17148" y="161949"/>
            <a:ext cx="10809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</a:rPr>
              <a:t>Особенности подготовки технического плана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9716" y="5046702"/>
            <a:ext cx="8492248" cy="15272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Основанием для приостановления кадастрового учета и регистрации прав на жилой дом НЕ будет являться несоблюдение минимальных отступов от границ земельных участков 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342" b="12869"/>
          <a:stretch/>
        </p:blipFill>
        <p:spPr>
          <a:xfrm>
            <a:off x="2272581" y="5410285"/>
            <a:ext cx="599240" cy="588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2873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125" y="0"/>
            <a:ext cx="1132764" cy="11327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50877" y="345399"/>
            <a:ext cx="969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6FB7"/>
                </a:solidFill>
              </a:rPr>
              <a:t>Основные положения Федерального закона от 30 декабря 2021 года № 478-ФЗ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6979" y="807274"/>
            <a:ext cx="10276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73B6"/>
                </a:solidFill>
                <a:latin typeface="Arial Black" panose="020B0A04020102020204" pitchFamily="34" charset="0"/>
              </a:rPr>
              <a:t>«О внесении изменений в отдельные законодательные акты Российской Федерации»</a:t>
            </a:r>
          </a:p>
          <a:p>
            <a:r>
              <a:rPr lang="ru-RU" sz="2400" dirty="0">
                <a:solidFill>
                  <a:srgbClr val="0073B6"/>
                </a:solidFill>
                <a:latin typeface="Arial Black" panose="020B0A04020102020204" pitchFamily="34" charset="0"/>
              </a:rPr>
              <a:t>(«дачная амнистия 2.0»)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2185865"/>
            <a:ext cx="368490" cy="586672"/>
          </a:xfrm>
          <a:prstGeom prst="rect">
            <a:avLst/>
          </a:prstGeom>
          <a:solidFill>
            <a:srgbClr val="006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36979" y="1994538"/>
            <a:ext cx="107407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Настоящий закон призван реализовать права граждан на оформление жилых домов, которыми они пользуются долгие годы, а также земельных участков под ними (введена ст.3.8 Закона 137-ФЗ)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6979" y="2982266"/>
            <a:ext cx="105633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Федеральный закон от 30 декабря 2021 года № 478-ФЗ «О внесении изменений в отдельные законодательные акты Российской Федерации» («дачная амнистия 2.0»), вступающий в силу </a:t>
            </a:r>
            <a:r>
              <a:rPr lang="ru-RU" sz="1600" b="1" dirty="0"/>
              <a:t>с 1 </a:t>
            </a:r>
            <a:r>
              <a:rPr lang="ru-RU" sz="1600" b="1" dirty="0" smtClean="0"/>
              <a:t>июля </a:t>
            </a:r>
            <a:r>
              <a:rPr lang="ru-RU" sz="1600" b="1" dirty="0"/>
              <a:t>2022 года</a:t>
            </a:r>
            <a:r>
              <a:rPr lang="ru-RU" sz="1600" dirty="0"/>
              <a:t>, позволит решить многолетнюю проблему, когда люди не в силах легализовать и оформить свое жилье, построенное еще в советский период. При этом «дачная амнистия 2.0» позволяет подтвердить право собственности даже в случае, если у гражданина нет на руках правоустанавливающих документов.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6979" y="4305705"/>
            <a:ext cx="10856794" cy="10002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700" dirty="0"/>
              <a:t>Закон предусматривает возможность не только оформления самого жилого дома, но и </a:t>
            </a:r>
            <a:r>
              <a:rPr lang="ru-RU" sz="1700" b="1" dirty="0"/>
              <a:t>бесплатного предоставления земли под ним. </a:t>
            </a:r>
          </a:p>
          <a:p>
            <a:endParaRPr lang="ru-RU" sz="800" b="1" dirty="0"/>
          </a:p>
          <a:p>
            <a:r>
              <a:rPr lang="ru-RU" sz="1700" dirty="0"/>
              <a:t>Положения Закона </a:t>
            </a:r>
            <a:r>
              <a:rPr lang="ru-RU" sz="1700" b="1" dirty="0"/>
              <a:t>не распространяются </a:t>
            </a:r>
            <a:r>
              <a:rPr lang="ru-RU" sz="1700" dirty="0"/>
              <a:t>на многоквартирные дома и дома блокированной застройки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6507" y="5509164"/>
            <a:ext cx="9867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реализации права гражданина на оформление жилого дома и земельного участка </a:t>
            </a:r>
          </a:p>
          <a:p>
            <a:r>
              <a:rPr lang="ru-RU" b="1" dirty="0"/>
              <a:t>призваны</a:t>
            </a:r>
            <a:r>
              <a:rPr lang="ru-RU" dirty="0"/>
              <a:t> </a:t>
            </a:r>
            <a:r>
              <a:rPr lang="ru-RU" b="1" dirty="0"/>
              <a:t>помочь органы местной, региональной и федеральной власти.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09359" y="6167753"/>
            <a:ext cx="528441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/>
              <a:t>Закон действует до 1 марта 2031 года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5673743"/>
            <a:ext cx="368490" cy="317172"/>
          </a:xfrm>
          <a:prstGeom prst="rect">
            <a:avLst/>
          </a:prstGeom>
          <a:solidFill>
            <a:srgbClr val="006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9195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89350"/>
          </a:xfrm>
          <a:prstGeom prst="rect">
            <a:avLst/>
          </a:prstGeom>
          <a:solidFill>
            <a:srgbClr val="0073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66" t="9665" r="67366" b="9723"/>
          <a:stretch/>
        </p:blipFill>
        <p:spPr>
          <a:xfrm>
            <a:off x="345017" y="104932"/>
            <a:ext cx="644331" cy="854439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768459" y="2063120"/>
            <a:ext cx="5089041" cy="2218544"/>
          </a:xfrm>
          <a:prstGeom prst="roundRect">
            <a:avLst/>
          </a:prstGeom>
          <a:noFill/>
          <a:ln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32095" y="2063120"/>
            <a:ext cx="5264046" cy="2218544"/>
          </a:xfrm>
          <a:prstGeom prst="roundRect">
            <a:avLst/>
          </a:prstGeom>
          <a:noFill/>
          <a:ln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32095" y="4407444"/>
            <a:ext cx="5264046" cy="2218544"/>
          </a:xfrm>
          <a:prstGeom prst="roundRect">
            <a:avLst/>
          </a:prstGeom>
          <a:noFill/>
          <a:ln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186160" y="-46644"/>
            <a:ext cx="108090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Как понять, можно ли оформить жилой дом по новому закону?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8460" y="1102001"/>
            <a:ext cx="110368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Оформить право на жилой дом и земельный участок под ним возможно при соблюдении </a:t>
            </a:r>
            <a:r>
              <a:rPr lang="ru-RU" sz="2800" b="1" dirty="0"/>
              <a:t>одновременно трёх условий</a:t>
            </a:r>
            <a:r>
              <a:rPr lang="ru-RU" sz="2800" dirty="0"/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1039" y="2400647"/>
            <a:ext cx="40584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Жилой дом возведен </a:t>
            </a:r>
          </a:p>
          <a:p>
            <a:r>
              <a:rPr lang="ru-RU" sz="2000" b="1" dirty="0"/>
              <a:t>до 14 мая 1998 года </a:t>
            </a:r>
          </a:p>
          <a:p>
            <a:r>
              <a:rPr lang="ru-RU" sz="2000" dirty="0"/>
              <a:t>и используется гражданином </a:t>
            </a:r>
          </a:p>
          <a:p>
            <a:r>
              <a:rPr lang="ru-RU" sz="2000" dirty="0"/>
              <a:t>для постоянного проживания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79174" y="2400647"/>
            <a:ext cx="4512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Жилой дом расположен на государственной или муниципальной земле и находится </a:t>
            </a:r>
          </a:p>
          <a:p>
            <a:r>
              <a:rPr lang="ru-RU" sz="2000" b="1" dirty="0"/>
              <a:t>в границах населенного пункта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44037" y="2063120"/>
            <a:ext cx="5770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12700" cmpd="sng">
                  <a:solidFill>
                    <a:srgbClr val="70B22A"/>
                  </a:solidFill>
                  <a:prstDash val="solid"/>
                </a:ln>
                <a:solidFill>
                  <a:srgbClr val="70B22A"/>
                </a:solidFill>
              </a:rPr>
              <a:t>1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302171" y="2002685"/>
            <a:ext cx="5770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12700" cmpd="sng">
                  <a:solidFill>
                    <a:srgbClr val="70B22A"/>
                  </a:solidFill>
                  <a:prstDash val="solid"/>
                </a:ln>
                <a:solidFill>
                  <a:srgbClr val="70B22A"/>
                </a:solidFill>
              </a:rPr>
              <a:t>2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302170" y="4362768"/>
            <a:ext cx="5770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12700" cmpd="sng">
                  <a:solidFill>
                    <a:srgbClr val="70B22A"/>
                  </a:solidFill>
                  <a:prstDash val="solid"/>
                </a:ln>
                <a:solidFill>
                  <a:srgbClr val="70B22A"/>
                </a:solidFill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79173" y="4698014"/>
            <a:ext cx="42301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Право собственности </a:t>
            </a:r>
          </a:p>
          <a:p>
            <a:r>
              <a:rPr lang="ru-RU" sz="2000" dirty="0"/>
              <a:t>на жилой дом у гражданина и иных лиц </a:t>
            </a:r>
            <a:r>
              <a:rPr lang="ru-RU" sz="2000" b="1" dirty="0"/>
              <a:t>отсутствует</a:t>
            </a:r>
            <a:endParaRPr lang="ru-RU" sz="20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54552" y="4468269"/>
            <a:ext cx="5089041" cy="2218544"/>
          </a:xfrm>
          <a:prstGeom prst="roundRect">
            <a:avLst/>
          </a:prstGeom>
          <a:noFill/>
          <a:ln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1065098" y="4758824"/>
            <a:ext cx="334879" cy="315883"/>
          </a:xfrm>
          <a:prstGeom prst="flowChartConnector">
            <a:avLst/>
          </a:prstGeom>
          <a:solidFill>
            <a:srgbClr val="70B22A"/>
          </a:solidFill>
          <a:ln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592538" y="4565530"/>
            <a:ext cx="4058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Анализ архивных документов об отводе земли, градостроительной документации, учетно-технической документации БТИ, сведений ЕГРН, пространственный анализ территории </a:t>
            </a:r>
          </a:p>
        </p:txBody>
      </p:sp>
    </p:spTree>
    <p:extLst>
      <p:ext uri="{BB962C8B-B14F-4D97-AF65-F5344CB8AC3E}">
        <p14:creationId xmlns:p14="http://schemas.microsoft.com/office/powerpoint/2010/main" xmlns="" val="1234368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89350"/>
          </a:xfrm>
          <a:prstGeom prst="rect">
            <a:avLst/>
          </a:prstGeom>
          <a:solidFill>
            <a:srgbClr val="0073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66" t="9665" r="67366" b="9723"/>
          <a:stretch/>
        </p:blipFill>
        <p:spPr>
          <a:xfrm>
            <a:off x="345017" y="104932"/>
            <a:ext cx="644331" cy="854439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492176" y="1402390"/>
            <a:ext cx="5264046" cy="1741464"/>
          </a:xfrm>
          <a:prstGeom prst="roundRect">
            <a:avLst/>
          </a:prstGeom>
          <a:noFill/>
          <a:ln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7768" y="1473869"/>
            <a:ext cx="5770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12700" cmpd="sng">
                  <a:solidFill>
                    <a:srgbClr val="70B22A"/>
                  </a:solidFill>
                  <a:prstDash val="solid"/>
                </a:ln>
                <a:solidFill>
                  <a:srgbClr val="70B22A"/>
                </a:solidFill>
              </a:rPr>
              <a:t>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07111" y="1509037"/>
            <a:ext cx="5770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12700" cmpd="sng">
                  <a:solidFill>
                    <a:srgbClr val="70B22A"/>
                  </a:solidFill>
                  <a:prstDash val="solid"/>
                </a:ln>
                <a:solidFill>
                  <a:srgbClr val="70B22A"/>
                </a:solidFill>
              </a:rPr>
              <a:t>2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407110" y="3619695"/>
            <a:ext cx="5770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12700" cmpd="sng">
                  <a:solidFill>
                    <a:srgbClr val="70B22A"/>
                  </a:solidFill>
                  <a:prstDash val="solid"/>
                </a:ln>
                <a:solidFill>
                  <a:srgbClr val="70B22A"/>
                </a:solidFill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86160" y="202288"/>
            <a:ext cx="10809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Какие документы нужны?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2176" y="3491698"/>
            <a:ext cx="5264046" cy="2819031"/>
          </a:xfrm>
          <a:prstGeom prst="roundRect">
            <a:avLst/>
          </a:prstGeom>
          <a:noFill/>
          <a:ln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32072" y="1410511"/>
            <a:ext cx="5089041" cy="1741464"/>
          </a:xfrm>
          <a:prstGeom prst="roundRect">
            <a:avLst/>
          </a:prstGeom>
          <a:noFill/>
          <a:ln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32071" y="3491698"/>
            <a:ext cx="5089041" cy="2856616"/>
          </a:xfrm>
          <a:prstGeom prst="roundRect">
            <a:avLst/>
          </a:prstGeom>
          <a:noFill/>
          <a:ln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33913" y="3680661"/>
            <a:ext cx="5770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12700" cmpd="sng">
                  <a:solidFill>
                    <a:srgbClr val="70B22A"/>
                  </a:solidFill>
                  <a:prstDash val="solid"/>
                </a:ln>
                <a:solidFill>
                  <a:srgbClr val="70B22A"/>
                </a:solidFill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08987" y="1569450"/>
            <a:ext cx="42581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Схема расположения земельного участка в случае, если земельный участок подлежит образованию (при отсутствии ПМТ либо если ПМТ образование такого земельного участка не предусмотрено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70526" y="1707950"/>
            <a:ext cx="4289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Документ, подтверждающий полномочия представителя заявителя, в случае, если с заявлением обращается представитель заявителя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23809" y="3798558"/>
            <a:ext cx="4428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Документ, подтверждающий подключение (технологическое присоединение) жилого дома к сетям инженерно-технического обеспечения и (или) подтверждающий оплату коммунальных услуг</a:t>
            </a:r>
          </a:p>
        </p:txBody>
      </p:sp>
      <p:sp>
        <p:nvSpPr>
          <p:cNvPr id="18" name="TextBox 17"/>
          <p:cNvSpPr txBox="1"/>
          <p:nvPr/>
        </p:nvSpPr>
        <p:spPr>
          <a:xfrm flipH="1">
            <a:off x="6984113" y="3608551"/>
            <a:ext cx="42206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Документ, который подтверждает проведение технического учета и (или) технической инвентаризации жилого дома </a:t>
            </a:r>
            <a:r>
              <a:rPr lang="ru-RU" b="1" dirty="0"/>
              <a:t>до 1 января 2013 года </a:t>
            </a:r>
            <a:r>
              <a:rPr lang="ru-RU" dirty="0"/>
              <a:t>и из которого следует, что заявитель является правообладателем жилого дома либо заказчиком изготовления указанного документа и </a:t>
            </a:r>
            <a:r>
              <a:rPr lang="ru-RU" b="1" dirty="0"/>
              <a:t>жилой дом возведен </a:t>
            </a:r>
          </a:p>
          <a:p>
            <a:r>
              <a:rPr lang="ru-RU" b="1" dirty="0"/>
              <a:t>до 14 мая 1998 года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89348" y="6463700"/>
            <a:ext cx="42581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*ПМТ – проект межевания территории</a:t>
            </a:r>
          </a:p>
        </p:txBody>
      </p:sp>
    </p:spTree>
    <p:extLst>
      <p:ext uri="{BB962C8B-B14F-4D97-AF65-F5344CB8AC3E}">
        <p14:creationId xmlns:p14="http://schemas.microsoft.com/office/powerpoint/2010/main" xmlns="" val="246939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89350"/>
          </a:xfrm>
          <a:prstGeom prst="rect">
            <a:avLst/>
          </a:prstGeom>
          <a:solidFill>
            <a:srgbClr val="0073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66" t="9665" r="67366" b="9723"/>
          <a:stretch/>
        </p:blipFill>
        <p:spPr>
          <a:xfrm>
            <a:off x="345017" y="104932"/>
            <a:ext cx="644331" cy="854439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492825" y="1241207"/>
            <a:ext cx="5264046" cy="1917709"/>
          </a:xfrm>
          <a:prstGeom prst="roundRect">
            <a:avLst/>
          </a:prstGeom>
          <a:noFill/>
          <a:ln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9017" y="1139620"/>
            <a:ext cx="5770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12700" cmpd="sng">
                  <a:solidFill>
                    <a:srgbClr val="70B22A"/>
                  </a:solidFill>
                  <a:prstDash val="solid"/>
                </a:ln>
                <a:solidFill>
                  <a:srgbClr val="70B22A"/>
                </a:solidFill>
              </a:rPr>
              <a:t>5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310797" y="1134325"/>
            <a:ext cx="5770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12700" cmpd="sng">
                  <a:solidFill>
                    <a:srgbClr val="70B22A"/>
                  </a:solidFill>
                  <a:prstDash val="solid"/>
                </a:ln>
                <a:solidFill>
                  <a:srgbClr val="70B22A"/>
                </a:solidFill>
              </a:rPr>
              <a:t>6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302171" y="3355457"/>
            <a:ext cx="5770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12700" cmpd="sng">
                  <a:solidFill>
                    <a:srgbClr val="70B22A"/>
                  </a:solidFill>
                  <a:prstDash val="solid"/>
                </a:ln>
                <a:solidFill>
                  <a:srgbClr val="70B22A"/>
                </a:solidFill>
              </a:rPr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86160" y="202288"/>
            <a:ext cx="10809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Какие документы нужны?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2825" y="3423836"/>
            <a:ext cx="5264046" cy="1871495"/>
          </a:xfrm>
          <a:prstGeom prst="roundRect">
            <a:avLst/>
          </a:prstGeom>
          <a:noFill/>
          <a:ln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14483" y="1241207"/>
            <a:ext cx="5089041" cy="1917709"/>
          </a:xfrm>
          <a:prstGeom prst="roundRect">
            <a:avLst/>
          </a:prstGeom>
          <a:noFill/>
          <a:ln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14482" y="3423836"/>
            <a:ext cx="5089041" cy="1871495"/>
          </a:xfrm>
          <a:prstGeom prst="roundRect">
            <a:avLst/>
          </a:prstGeom>
          <a:noFill/>
          <a:ln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55664" y="3355457"/>
            <a:ext cx="53049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12700" cmpd="sng">
                  <a:solidFill>
                    <a:srgbClr val="70B22A"/>
                  </a:solidFill>
                  <a:prstDash val="solid"/>
                </a:ln>
                <a:solidFill>
                  <a:srgbClr val="70B22A"/>
                </a:solidFill>
              </a:rPr>
              <a:t>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38412" y="1450346"/>
            <a:ext cx="41209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Документ, подтверждающий предоставление либо передачу иным лицом земельного участка, в том числе из которого образован испрашиваемый земельный участок, заявителю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87800" y="1450346"/>
            <a:ext cx="41209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Документ, </a:t>
            </a:r>
            <a:r>
              <a:rPr lang="ru-RU" b="1" dirty="0"/>
              <a:t>подтверждающий регистрацию </a:t>
            </a:r>
            <a:r>
              <a:rPr lang="ru-RU" dirty="0"/>
              <a:t>заявителя по месту жительства в жилом доме </a:t>
            </a:r>
          </a:p>
          <a:p>
            <a:r>
              <a:rPr lang="ru-RU" b="1" dirty="0"/>
              <a:t>до 14 мая 1998 года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23741" y="3670299"/>
            <a:ext cx="41209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Выписка из </a:t>
            </a:r>
            <a:r>
              <a:rPr lang="ru-RU" dirty="0" err="1"/>
              <a:t>похозяйственной</a:t>
            </a:r>
            <a:r>
              <a:rPr lang="ru-RU" dirty="0"/>
              <a:t> книги или из иного документа, в которой содержится информация о жилом доме и его принадлежности заявителю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7800" y="3607832"/>
            <a:ext cx="41209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Документ, выданный </a:t>
            </a:r>
            <a:r>
              <a:rPr lang="ru-RU" dirty="0"/>
              <a:t>заявителю </a:t>
            </a:r>
            <a:r>
              <a:rPr lang="ru-RU" b="1" dirty="0"/>
              <a:t>нотариусом до 14 мая 1998 года </a:t>
            </a:r>
          </a:p>
          <a:p>
            <a:r>
              <a:rPr lang="ru-RU" dirty="0"/>
              <a:t>в отношении жилого дома, подтверждающий права заявителя на него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2825" y="5707342"/>
            <a:ext cx="1083598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/>
              <a:t>Наследник вправе оформить права </a:t>
            </a:r>
            <a:r>
              <a:rPr lang="ru-RU" dirty="0"/>
              <a:t>на жилой дом и земельный участок по «дачной амнистии 2.0» при наличии указанных документов наследодателя, а также свидетельства о праве на наследство</a:t>
            </a:r>
          </a:p>
        </p:txBody>
      </p:sp>
    </p:spTree>
    <p:extLst>
      <p:ext uri="{BB962C8B-B14F-4D97-AF65-F5344CB8AC3E}">
        <p14:creationId xmlns:p14="http://schemas.microsoft.com/office/powerpoint/2010/main" xmlns="" val="3669285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Скругленный прямоугольник 20"/>
          <p:cNvSpPr/>
          <p:nvPr/>
        </p:nvSpPr>
        <p:spPr>
          <a:xfrm>
            <a:off x="1021676" y="3032122"/>
            <a:ext cx="10422390" cy="19388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6F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1"/>
            <a:ext cx="12192000" cy="989350"/>
          </a:xfrm>
          <a:prstGeom prst="rect">
            <a:avLst/>
          </a:prstGeom>
          <a:solidFill>
            <a:srgbClr val="0073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66" t="9665" r="67366" b="9723"/>
          <a:stretch/>
        </p:blipFill>
        <p:spPr>
          <a:xfrm>
            <a:off x="345017" y="104932"/>
            <a:ext cx="644331" cy="85443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86160" y="202288"/>
            <a:ext cx="10809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При отсутствии у гражданина документов?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21676" y="1216452"/>
            <a:ext cx="10422390" cy="1596699"/>
          </a:xfrm>
          <a:prstGeom prst="roundRect">
            <a:avLst/>
          </a:prstGeom>
          <a:noFill/>
          <a:ln w="28575"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03181" y="1530488"/>
            <a:ext cx="52800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dirty="0">
                <a:ln w="12700" cmpd="sng">
                  <a:solidFill>
                    <a:srgbClr val="70B22A"/>
                  </a:solidFill>
                  <a:prstDash val="solid"/>
                </a:ln>
                <a:solidFill>
                  <a:srgbClr val="70B22A"/>
                </a:solidFill>
              </a:rPr>
              <a:t>!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96648" y="1189376"/>
            <a:ext cx="4548063" cy="163121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2000" b="1" dirty="0"/>
              <a:t>Перечень иных документов</a:t>
            </a:r>
            <a:r>
              <a:rPr lang="ru-RU" sz="2000" dirty="0"/>
              <a:t>, которые могут являться основанием для оформления прав на жилой дом и земельный участок под ним </a:t>
            </a:r>
          </a:p>
          <a:p>
            <a:r>
              <a:rPr lang="ru-RU" sz="2000" dirty="0"/>
              <a:t>по «дачной амнистии 2.0»</a:t>
            </a:r>
            <a:endParaRPr lang="ru-RU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396648" y="3057022"/>
            <a:ext cx="53599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Истребование дополнительных документов </a:t>
            </a:r>
            <a:r>
              <a:rPr lang="ru-RU" sz="2000" dirty="0"/>
              <a:t>(помимо установленных Законом № 478-ФЗ либо Законом субъекта РФ), </a:t>
            </a:r>
          </a:p>
          <a:p>
            <a:r>
              <a:rPr lang="ru-RU" sz="2000" dirty="0"/>
              <a:t>требование подтверждения, </a:t>
            </a:r>
          </a:p>
          <a:p>
            <a:r>
              <a:rPr lang="ru-RU" sz="2000" dirty="0"/>
              <a:t>в том числе в судебном порядке, использования такого жилого дома</a:t>
            </a:r>
            <a:endParaRPr lang="ru-RU" sz="2000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21676" y="5178531"/>
            <a:ext cx="10422390" cy="1438405"/>
          </a:xfrm>
          <a:prstGeom prst="roundRect">
            <a:avLst/>
          </a:prstGeom>
          <a:noFill/>
          <a:ln w="28575"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489748" y="5279233"/>
            <a:ext cx="98238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489748" y="5543790"/>
            <a:ext cx="411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В жилом доме </a:t>
            </a:r>
            <a:r>
              <a:rPr lang="ru-RU" sz="2000" b="1" dirty="0"/>
              <a:t>прописаны </a:t>
            </a:r>
          </a:p>
          <a:p>
            <a:r>
              <a:rPr lang="ru-RU" sz="2000" b="1" dirty="0"/>
              <a:t>несколько граждан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65324" y="1627719"/>
            <a:ext cx="4206240" cy="70788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2000" b="1" dirty="0"/>
              <a:t>устанавливается Законом субъекта Российской Федерации 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6004537" y="1930027"/>
            <a:ext cx="1028007" cy="405577"/>
          </a:xfrm>
          <a:prstGeom prst="rightArrow">
            <a:avLst/>
          </a:prstGeom>
          <a:solidFill>
            <a:schemeClr val="accent6"/>
          </a:solidFill>
          <a:ln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6974378" y="5140732"/>
            <a:ext cx="4606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земельный участок </a:t>
            </a:r>
            <a:r>
              <a:rPr lang="ru-RU" sz="2000" b="1" dirty="0"/>
              <a:t>предоставляется в общую долевую собственность</a:t>
            </a:r>
            <a:r>
              <a:rPr lang="ru-RU" sz="2000" dirty="0"/>
              <a:t>, если иное не предусмотрено соглашением между указанными лицами</a:t>
            </a:r>
          </a:p>
        </p:txBody>
      </p:sp>
      <p:sp>
        <p:nvSpPr>
          <p:cNvPr id="17" name="Стрелка вправо 16"/>
          <p:cNvSpPr/>
          <p:nvPr/>
        </p:nvSpPr>
        <p:spPr>
          <a:xfrm>
            <a:off x="5490533" y="5750727"/>
            <a:ext cx="1028007" cy="425320"/>
          </a:xfrm>
          <a:prstGeom prst="rightArrow">
            <a:avLst/>
          </a:prstGeom>
          <a:solidFill>
            <a:schemeClr val="accent6"/>
          </a:solidFill>
          <a:ln>
            <a:solidFill>
              <a:srgbClr val="70B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7461953" y="3744893"/>
            <a:ext cx="36311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не допускается!</a:t>
            </a:r>
          </a:p>
        </p:txBody>
      </p:sp>
      <p:sp>
        <p:nvSpPr>
          <p:cNvPr id="25" name="Стрелка вправо 24"/>
          <p:cNvSpPr/>
          <p:nvPr/>
        </p:nvSpPr>
        <p:spPr>
          <a:xfrm>
            <a:off x="6096000" y="3836802"/>
            <a:ext cx="1028007" cy="404136"/>
          </a:xfrm>
          <a:prstGeom prst="rightArrow">
            <a:avLst/>
          </a:prstGeom>
          <a:solidFill>
            <a:srgbClr val="0073B6"/>
          </a:solidFill>
          <a:ln>
            <a:solidFill>
              <a:srgbClr val="006F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9296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89350"/>
          </a:xfrm>
          <a:prstGeom prst="rect">
            <a:avLst/>
          </a:prstGeom>
          <a:solidFill>
            <a:srgbClr val="0073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66" t="9665" r="67366" b="9723"/>
          <a:stretch/>
        </p:blipFill>
        <p:spPr>
          <a:xfrm>
            <a:off x="345017" y="104932"/>
            <a:ext cx="644331" cy="854439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3303217" y="1093271"/>
            <a:ext cx="823695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Анализ кадастровым инженером территории на предмет, утверждался ли на территорию, где расположены жилые дома, </a:t>
            </a:r>
          </a:p>
          <a:p>
            <a:r>
              <a:rPr lang="ru-RU" sz="2000" dirty="0"/>
              <a:t>проект межевания территории. </a:t>
            </a:r>
          </a:p>
          <a:p>
            <a:endParaRPr lang="ru-RU" sz="800" dirty="0"/>
          </a:p>
          <a:p>
            <a:r>
              <a:rPr lang="ru-RU" sz="2000" dirty="0"/>
              <a:t>Предусмотрено ли образование таким ПМТ земельного участка </a:t>
            </a:r>
          </a:p>
          <a:p>
            <a:r>
              <a:rPr lang="ru-RU" sz="2000" dirty="0"/>
              <a:t>под жилой дом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  <a14:imgEffect>
                      <a14:brightnessContrast bright="-7000" contrast="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6258" y="910322"/>
            <a:ext cx="2535718" cy="2342783"/>
          </a:xfrm>
          <a:prstGeom prst="rect">
            <a:avLst/>
          </a:prstGeom>
          <a:noFill/>
        </p:spPr>
      </p:pic>
      <p:sp>
        <p:nvSpPr>
          <p:cNvPr id="27" name="Прямоугольник 26"/>
          <p:cNvSpPr/>
          <p:nvPr/>
        </p:nvSpPr>
        <p:spPr>
          <a:xfrm>
            <a:off x="164344" y="2885769"/>
            <a:ext cx="5855263" cy="7736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096000" y="2885769"/>
            <a:ext cx="5991720" cy="7736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411521" y="2966174"/>
            <a:ext cx="5216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 основании </a:t>
            </a:r>
            <a:r>
              <a:rPr lang="ru-RU" b="1" dirty="0"/>
              <a:t>Схемы </a:t>
            </a:r>
            <a:r>
              <a:rPr lang="ru-RU" dirty="0"/>
              <a:t>расположения земельного  участка на КПТ (в отсутствие ПМТ)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0764" y="2926854"/>
            <a:ext cx="5701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соответствии с</a:t>
            </a:r>
            <a:r>
              <a:rPr lang="ru-RU" b="1" dirty="0"/>
              <a:t> </a:t>
            </a:r>
            <a:r>
              <a:rPr lang="ru-RU" dirty="0"/>
              <a:t>утвержденным </a:t>
            </a:r>
            <a:r>
              <a:rPr lang="ru-RU" b="1" dirty="0"/>
              <a:t>проектом</a:t>
            </a:r>
            <a:r>
              <a:rPr lang="ru-RU" dirty="0"/>
              <a:t> межевания территории</a:t>
            </a:r>
            <a:r>
              <a:rPr lang="ru-RU" b="1" dirty="0"/>
              <a:t> </a:t>
            </a:r>
            <a:r>
              <a:rPr lang="ru-RU" dirty="0"/>
              <a:t>(при наличии)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64344" y="3671616"/>
            <a:ext cx="100465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ВРИ и предельные размеры образуемого земельного участка 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4344" y="4194836"/>
            <a:ext cx="5787555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/>
              <a:t>ВРИ согласно градостроительным регламентам ПЗЗ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139946" y="-46782"/>
            <a:ext cx="123575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Образование земельного</a:t>
            </a:r>
          </a:p>
          <a:p>
            <a:r>
              <a:rPr lang="ru-RU" sz="3200" b="1" dirty="0">
                <a:solidFill>
                  <a:schemeClr val="bg1"/>
                </a:solidFill>
              </a:rPr>
              <a:t> участка под жилым домом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03562" y="6543338"/>
            <a:ext cx="33757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/>
              <a:t>*ВРИ – вид разрешенного использования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96000" y="4194836"/>
            <a:ext cx="5918200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/>
              <a:t>ВРИ </a:t>
            </a:r>
            <a:r>
              <a:rPr lang="ru-RU" sz="2000" b="1" dirty="0"/>
              <a:t>согласно Классификатору Росреестра </a:t>
            </a:r>
            <a:r>
              <a:rPr lang="ru-RU" sz="2000" dirty="0"/>
              <a:t>при отсутствии в градостроительном регламенте ВРИ, предусматривающих размещение жилых домов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250764" y="5284169"/>
            <a:ext cx="5787555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/>
              <a:t>Площадь соответствует предельным размерам и параметрам разрешенного строительства, установленным градостроительным регламентом ПЗЗ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096000" y="5284168"/>
            <a:ext cx="5787555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/>
              <a:t>Площадь </a:t>
            </a:r>
            <a:r>
              <a:rPr lang="ru-RU" sz="2000" b="1" dirty="0"/>
              <a:t>не соответствует предельным размерам </a:t>
            </a:r>
            <a:r>
              <a:rPr lang="ru-RU" sz="2000" dirty="0"/>
              <a:t>и параметрам разрешенного строительства, установленным градостроительным регламентом ПЗЗ, </a:t>
            </a:r>
            <a:r>
              <a:rPr lang="ru-RU" sz="2000" b="1" dirty="0"/>
              <a:t>определяется с учетом контура жилого дома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57288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89350"/>
          </a:xfrm>
          <a:prstGeom prst="rect">
            <a:avLst/>
          </a:prstGeom>
          <a:solidFill>
            <a:srgbClr val="0073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66" t="9665" r="67366" b="9723"/>
          <a:stretch/>
        </p:blipFill>
        <p:spPr>
          <a:xfrm>
            <a:off x="345017" y="104932"/>
            <a:ext cx="644331" cy="8544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88968" y="-57982"/>
            <a:ext cx="106652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Предварительное согласование предоставления земельного участка ОМС</a:t>
            </a:r>
          </a:p>
        </p:txBody>
      </p:sp>
      <p:sp>
        <p:nvSpPr>
          <p:cNvPr id="11" name="Овал 10"/>
          <p:cNvSpPr/>
          <p:nvPr/>
        </p:nvSpPr>
        <p:spPr>
          <a:xfrm>
            <a:off x="3777989" y="4348294"/>
            <a:ext cx="194920" cy="194920"/>
          </a:xfrm>
          <a:prstGeom prst="ellipse">
            <a:avLst/>
          </a:prstGeom>
          <a:solidFill>
            <a:srgbClr val="70B2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486400" y="4694317"/>
            <a:ext cx="6403214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/>
              <a:t>Отказ </a:t>
            </a:r>
            <a:r>
              <a:rPr lang="ru-RU" dirty="0"/>
              <a:t> в предоставлении или в предварительном согласовании предоставления земельного участка (с приложением акта осмотра) СРОК – </a:t>
            </a:r>
            <a:r>
              <a:rPr lang="ru-RU" b="1" dirty="0"/>
              <a:t>10 дней </a:t>
            </a:r>
            <a:r>
              <a:rPr lang="ru-RU" dirty="0"/>
              <a:t>со дня составления АКТА осмотра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016116" y="1888867"/>
            <a:ext cx="42599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ВАЖНО! </a:t>
            </a:r>
            <a:r>
              <a:rPr lang="ru-RU" dirty="0"/>
              <a:t>ОМС проводит </a:t>
            </a:r>
            <a:r>
              <a:rPr lang="ru-RU" b="1" dirty="0"/>
              <a:t>осмотр жилого дома </a:t>
            </a:r>
            <a:r>
              <a:rPr lang="ru-RU" dirty="0"/>
              <a:t>для подтверждения  его наличия, оформляет Акт осмотра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657460" y="1888867"/>
            <a:ext cx="52321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Опубликовывает извещение </a:t>
            </a:r>
            <a:r>
              <a:rPr lang="ru-RU" dirty="0"/>
              <a:t>о предоставлении земельного участка</a:t>
            </a:r>
          </a:p>
          <a:p>
            <a:r>
              <a:rPr lang="ru-RU" b="1" dirty="0"/>
              <a:t>Размещает извещение: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/>
              <a:t> </a:t>
            </a:r>
            <a:r>
              <a:rPr lang="ru-RU" dirty="0"/>
              <a:t>в сети "Интернет" на официальном сайте уполномоченного органа,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на информационных щитах в границах населенного пункта, на территории которого расположен земельный участок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37000"/>
                    </a14:imgEffect>
                    <a14:imgEffect>
                      <a14:saturation sat="146000"/>
                    </a14:imgEffect>
                    <a14:imgEffect>
                      <a14:brightnessContrast bright="1000" contras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5209" y="1094282"/>
            <a:ext cx="643945" cy="692283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116000"/>
                    </a14:imgEffect>
                    <a14:imgEffect>
                      <a14:brightnessContrast brigh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784" t="4412" r="23000" b="3701"/>
          <a:stretch/>
        </p:blipFill>
        <p:spPr>
          <a:xfrm>
            <a:off x="1088968" y="1995399"/>
            <a:ext cx="545798" cy="52447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88968" y="1139027"/>
            <a:ext cx="9843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Срок рассмотрения заявления о предварительном согласовании предоставления земельного участка – </a:t>
            </a:r>
            <a:r>
              <a:rPr lang="ru-RU" sz="2000" b="1" dirty="0"/>
              <a:t>30 дней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493759" y="4160357"/>
            <a:ext cx="8395855" cy="45719"/>
          </a:xfrm>
          <a:prstGeom prst="roundRect">
            <a:avLst/>
          </a:prstGeom>
          <a:solidFill>
            <a:srgbClr val="0073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9631" y="2854151"/>
            <a:ext cx="3333404" cy="2426174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2414" y="4744877"/>
            <a:ext cx="3363447" cy="204992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140761" y="4245699"/>
            <a:ext cx="7918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Если установлен </a:t>
            </a:r>
            <a:r>
              <a:rPr lang="ru-RU" sz="2000" b="1" dirty="0"/>
              <a:t>факт отсутствия жилого дома </a:t>
            </a:r>
            <a:r>
              <a:rPr lang="ru-RU" sz="2000" dirty="0"/>
              <a:t>на испрашиваемом ЗУ:</a:t>
            </a:r>
            <a:endParaRPr lang="ru-RU" sz="20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222399" y="5406825"/>
            <a:ext cx="52800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dirty="0">
                <a:ln w="12700" cmpd="sng">
                  <a:solidFill>
                    <a:srgbClr val="70B22A"/>
                  </a:solidFill>
                  <a:prstDash val="solid"/>
                </a:ln>
                <a:solidFill>
                  <a:srgbClr val="70B22A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2901162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3998023065"/>
              </p:ext>
            </p:extLst>
          </p:nvPr>
        </p:nvGraphicFramePr>
        <p:xfrm>
          <a:off x="170086" y="1958176"/>
          <a:ext cx="8404167" cy="478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0" y="1"/>
            <a:ext cx="12192000" cy="989350"/>
          </a:xfrm>
          <a:prstGeom prst="rect">
            <a:avLst/>
          </a:prstGeom>
          <a:solidFill>
            <a:srgbClr val="0073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66" t="9665" r="67366" b="9723"/>
          <a:stretch/>
        </p:blipFill>
        <p:spPr>
          <a:xfrm>
            <a:off x="345017" y="104932"/>
            <a:ext cx="644331" cy="8544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89348" y="1034846"/>
            <a:ext cx="10849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 истечении </a:t>
            </a:r>
            <a:r>
              <a:rPr lang="ru-RU" b="1" dirty="0"/>
              <a:t>30 дней </a:t>
            </a:r>
            <a:r>
              <a:rPr lang="ru-RU" dirty="0"/>
              <a:t>с момента подачи заявления о предварительном согласовании предоставления земельного участка должно быть </a:t>
            </a:r>
            <a:r>
              <a:rPr lang="ru-RU" b="1" dirty="0"/>
              <a:t>принято решение о предварительном согласовании предоставления земельного участка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96201" y="1824005"/>
            <a:ext cx="3798818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Жилой дом </a:t>
            </a:r>
            <a:r>
              <a:rPr lang="ru-RU" b="1" dirty="0"/>
              <a:t>признан самовольной постройкой</a:t>
            </a:r>
            <a:r>
              <a:rPr lang="ru-RU" dirty="0"/>
              <a:t>, подлежащей сносу в судебном порядке или по решению ОМС - </a:t>
            </a:r>
            <a:r>
              <a:rPr lang="ru-RU" b="1" dirty="0"/>
              <a:t>ОТКАЗ</a:t>
            </a:r>
            <a:r>
              <a:rPr lang="ru-RU" dirty="0"/>
              <a:t> в предварительном согласовании предоставления ЗУ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135" t="8286" r="26046" b="13596"/>
          <a:stretch/>
        </p:blipFill>
        <p:spPr>
          <a:xfrm>
            <a:off x="7503370" y="1824005"/>
            <a:ext cx="622935" cy="61664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342" b="12869"/>
          <a:stretch/>
        </p:blipFill>
        <p:spPr>
          <a:xfrm>
            <a:off x="309531" y="1204277"/>
            <a:ext cx="599240" cy="58841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309531" y="5125043"/>
            <a:ext cx="1081880" cy="97649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395" y="4071274"/>
            <a:ext cx="1127511" cy="93993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031127" y="-6458"/>
            <a:ext cx="106652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Предварительное согласование предоставления и предоставление земельного участка ОМС</a:t>
            </a:r>
          </a:p>
        </p:txBody>
      </p:sp>
    </p:spTree>
    <p:extLst>
      <p:ext uri="{BB962C8B-B14F-4D97-AF65-F5344CB8AC3E}">
        <p14:creationId xmlns:p14="http://schemas.microsoft.com/office/powerpoint/2010/main" xmlns="" val="2507042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2349</TotalTime>
  <Words>1367</Words>
  <Application>Microsoft Office PowerPoint</Application>
  <PresentationFormat>Произвольный</PresentationFormat>
  <Paragraphs>129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Admin-PC</dc:creator>
  <cp:lastModifiedBy>kadastr_1</cp:lastModifiedBy>
  <cp:revision>128</cp:revision>
  <dcterms:created xsi:type="dcterms:W3CDTF">2022-02-28T15:31:36Z</dcterms:created>
  <dcterms:modified xsi:type="dcterms:W3CDTF">2022-09-28T13:13:58Z</dcterms:modified>
</cp:coreProperties>
</file>